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6"/>
  </p:notesMasterIdLst>
  <p:sldIdLst>
    <p:sldId id="256" r:id="rId6"/>
    <p:sldId id="472" r:id="rId7"/>
    <p:sldId id="497" r:id="rId8"/>
    <p:sldId id="501" r:id="rId9"/>
    <p:sldId id="499" r:id="rId10"/>
    <p:sldId id="504" r:id="rId11"/>
    <p:sldId id="502" r:id="rId12"/>
    <p:sldId id="503" r:id="rId13"/>
    <p:sldId id="496" r:id="rId14"/>
    <p:sldId id="487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8"/>
    <p:restoredTop sz="94656"/>
  </p:normalViewPr>
  <p:slideViewPr>
    <p:cSldViewPr snapToGrid="0">
      <p:cViewPr varScale="1">
        <p:scale>
          <a:sx n="112" d="100"/>
          <a:sy n="112" d="100"/>
        </p:scale>
        <p:origin x="6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5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0" Type="http://schemas.openxmlformats.org/officeDocument/2006/relationships/tableStyles" Target="tableStyles.xml"/><Relationship Id="rId16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DC995-B3E7-4E6D-8B7A-A5F7028F50DB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0CC884A-CD9F-4BAD-B2B9-881FBE93C4CD}">
      <dgm:prSet phldrT="[Texte]" custT="1"/>
      <dgm:spPr/>
      <dgm:t>
        <a:bodyPr anchor="t"/>
        <a:lstStyle/>
        <a:p>
          <a:r>
            <a:rPr lang="fr-FR" sz="2000" b="1" dirty="0"/>
            <a:t>T1 : ATELIER</a:t>
          </a:r>
        </a:p>
      </dgm:t>
    </dgm:pt>
    <dgm:pt modelId="{89DF511B-7E2D-4D1C-9A96-5844D763B460}" type="parTrans" cxnId="{AF4B1D14-59B8-4C2A-BD73-0D6C6B570B2F}">
      <dgm:prSet/>
      <dgm:spPr/>
      <dgm:t>
        <a:bodyPr/>
        <a:lstStyle/>
        <a:p>
          <a:endParaRPr lang="fr-FR"/>
        </a:p>
      </dgm:t>
    </dgm:pt>
    <dgm:pt modelId="{B4C3A36F-ABC1-478F-8D61-C85211D11A55}" type="sibTrans" cxnId="{AF4B1D14-59B8-4C2A-BD73-0D6C6B570B2F}">
      <dgm:prSet/>
      <dgm:spPr/>
      <dgm:t>
        <a:bodyPr/>
        <a:lstStyle/>
        <a:p>
          <a:endParaRPr lang="fr-FR"/>
        </a:p>
      </dgm:t>
    </dgm:pt>
    <dgm:pt modelId="{4874B813-5918-4816-AF4B-5E6A9765051C}">
      <dgm:prSet phldrT="[Texte]" custT="1"/>
      <dgm:spPr/>
      <dgm:t>
        <a:bodyPr/>
        <a:lstStyle/>
        <a:p>
          <a:pPr algn="l"/>
          <a:endParaRPr lang="fr-FR" sz="1900" b="1" dirty="0">
            <a:solidFill>
              <a:schemeClr val="tx1"/>
            </a:solidFill>
          </a:endParaRPr>
        </a:p>
        <a:p>
          <a:pPr algn="ctr"/>
          <a:r>
            <a:rPr lang="fr-FR" sz="1800" b="1" dirty="0">
              <a:solidFill>
                <a:schemeClr val="tx1"/>
              </a:solidFill>
            </a:rPr>
            <a:t>387</a:t>
          </a:r>
          <a:r>
            <a:rPr lang="fr-FR" sz="1800" dirty="0">
              <a:solidFill>
                <a:schemeClr val="tx1"/>
              </a:solidFill>
            </a:rPr>
            <a:t> patientes </a:t>
          </a:r>
          <a:br>
            <a:rPr lang="fr-FR" sz="1800" dirty="0">
              <a:solidFill>
                <a:schemeClr val="tx1"/>
              </a:solidFill>
            </a:rPr>
          </a:br>
          <a:r>
            <a:rPr lang="fr-FR" sz="1800" dirty="0">
              <a:solidFill>
                <a:schemeClr val="tx1"/>
              </a:solidFill>
            </a:rPr>
            <a:t>ont participé à l’Atelier</a:t>
          </a:r>
        </a:p>
        <a:p>
          <a:pPr algn="ctr"/>
          <a:endParaRPr lang="fr-FR" sz="800" dirty="0">
            <a:solidFill>
              <a:schemeClr val="tx1"/>
            </a:solidFill>
          </a:endParaRPr>
        </a:p>
        <a:p>
          <a:pPr algn="ctr"/>
          <a:r>
            <a:rPr lang="fr-FR" sz="1800" dirty="0">
              <a:solidFill>
                <a:schemeClr val="tx1"/>
              </a:solidFill>
            </a:rPr>
            <a:t>=&gt; </a:t>
          </a:r>
          <a:r>
            <a:rPr lang="fr-FR" sz="1800" b="1" dirty="0">
              <a:solidFill>
                <a:schemeClr val="tx1"/>
              </a:solidFill>
            </a:rPr>
            <a:t>353</a:t>
          </a:r>
          <a:r>
            <a:rPr lang="fr-FR" sz="1800" dirty="0">
              <a:solidFill>
                <a:schemeClr val="tx1"/>
              </a:solidFill>
            </a:rPr>
            <a:t> ont accepté de participer au suivi digitalisé  </a:t>
          </a:r>
        </a:p>
        <a:p>
          <a:pPr algn="ctr"/>
          <a:r>
            <a:rPr lang="fr-FR" sz="1800" dirty="0">
              <a:solidFill>
                <a:schemeClr val="tx1"/>
              </a:solidFill>
            </a:rPr>
            <a:t>(taux acceptation: </a:t>
          </a:r>
          <a:r>
            <a:rPr lang="fr-FR" sz="1800" b="1" dirty="0">
              <a:solidFill>
                <a:schemeClr val="tx1"/>
              </a:solidFill>
            </a:rPr>
            <a:t>91,2%</a:t>
          </a:r>
          <a:r>
            <a:rPr lang="fr-FR" sz="1800" dirty="0">
              <a:solidFill>
                <a:schemeClr val="tx1"/>
              </a:solidFill>
            </a:rPr>
            <a:t>)</a:t>
          </a:r>
          <a:endParaRPr lang="fr-FR" sz="1800" dirty="0"/>
        </a:p>
      </dgm:t>
    </dgm:pt>
    <dgm:pt modelId="{C43C8D4D-6F4C-4257-94EC-20E00F638245}" type="parTrans" cxnId="{2405EED9-20DB-4F5A-808E-33AC14860BF8}">
      <dgm:prSet/>
      <dgm:spPr/>
      <dgm:t>
        <a:bodyPr/>
        <a:lstStyle/>
        <a:p>
          <a:endParaRPr lang="fr-FR"/>
        </a:p>
      </dgm:t>
    </dgm:pt>
    <dgm:pt modelId="{0B0A7AD1-8821-4DBC-AC10-4BD661176B76}" type="sibTrans" cxnId="{2405EED9-20DB-4F5A-808E-33AC14860BF8}">
      <dgm:prSet/>
      <dgm:spPr/>
      <dgm:t>
        <a:bodyPr/>
        <a:lstStyle/>
        <a:p>
          <a:endParaRPr lang="fr-FR"/>
        </a:p>
      </dgm:t>
    </dgm:pt>
    <dgm:pt modelId="{F95A3417-D339-49F4-BB83-34FA46BDDB1C}">
      <dgm:prSet phldrT="[Texte]" custT="1"/>
      <dgm:spPr/>
      <dgm:t>
        <a:bodyPr anchor="t"/>
        <a:lstStyle/>
        <a:p>
          <a:r>
            <a:rPr lang="fr-FR" sz="2000" b="1" dirty="0"/>
            <a:t>T2 : 4 SUIVI A 4 MOIS</a:t>
          </a:r>
        </a:p>
      </dgm:t>
    </dgm:pt>
    <dgm:pt modelId="{D757C86A-A136-48EA-A805-4F2447FCACB8}" type="parTrans" cxnId="{F2A6FFDA-B41D-481A-9E07-AA13750E412A}">
      <dgm:prSet/>
      <dgm:spPr/>
      <dgm:t>
        <a:bodyPr/>
        <a:lstStyle/>
        <a:p>
          <a:endParaRPr lang="fr-FR"/>
        </a:p>
      </dgm:t>
    </dgm:pt>
    <dgm:pt modelId="{C09B9AF2-DA3B-434C-AAEF-12C4F5ADF9D0}" type="sibTrans" cxnId="{F2A6FFDA-B41D-481A-9E07-AA13750E412A}">
      <dgm:prSet/>
      <dgm:spPr/>
      <dgm:t>
        <a:bodyPr/>
        <a:lstStyle/>
        <a:p>
          <a:endParaRPr lang="fr-FR"/>
        </a:p>
      </dgm:t>
    </dgm:pt>
    <dgm:pt modelId="{5A86383D-0049-4A14-981A-2625D93B1DAA}">
      <dgm:prSet phldrT="[Texte]" custT="1"/>
      <dgm:spPr/>
      <dgm:t>
        <a:bodyPr/>
        <a:lstStyle/>
        <a:p>
          <a:pPr algn="l">
            <a:buNone/>
          </a:pPr>
          <a:endParaRPr lang="fr-FR" sz="1800" b="1" dirty="0">
            <a:solidFill>
              <a:schemeClr val="accent6">
                <a:lumMod val="75000"/>
              </a:schemeClr>
            </a:solidFill>
          </a:endParaRPr>
        </a:p>
        <a:p>
          <a:pPr algn="ctr">
            <a:buNone/>
          </a:pPr>
          <a:r>
            <a:rPr lang="fr-FR" sz="1800" b="1" dirty="0">
              <a:solidFill>
                <a:schemeClr val="accent6">
                  <a:lumMod val="75000"/>
                </a:schemeClr>
              </a:solidFill>
            </a:rPr>
            <a:t>301</a:t>
          </a:r>
          <a:r>
            <a:rPr lang="fr-FR" sz="1800" dirty="0">
              <a:solidFill>
                <a:schemeClr val="accent6">
                  <a:lumMod val="75000"/>
                </a:schemeClr>
              </a:solidFill>
            </a:rPr>
            <a:t> patientes sollicitées </a:t>
          </a:r>
          <a:br>
            <a:rPr lang="fr-FR" sz="1800" dirty="0">
              <a:solidFill>
                <a:schemeClr val="accent6">
                  <a:lumMod val="75000"/>
                </a:schemeClr>
              </a:solidFill>
            </a:rPr>
          </a:br>
          <a:r>
            <a:rPr lang="fr-FR" sz="1800" dirty="0">
              <a:solidFill>
                <a:schemeClr val="accent6">
                  <a:lumMod val="75000"/>
                </a:schemeClr>
              </a:solidFill>
            </a:rPr>
            <a:t>à 4 mois de leur atelier</a:t>
          </a:r>
          <a:endParaRPr lang="fr-FR" sz="1800" dirty="0"/>
        </a:p>
      </dgm:t>
    </dgm:pt>
    <dgm:pt modelId="{2CF227EB-76AB-4371-A062-1A2DD6AF51A7}" type="parTrans" cxnId="{12AFB68C-C5E0-4FDA-91EB-9EFD61E38846}">
      <dgm:prSet/>
      <dgm:spPr/>
      <dgm:t>
        <a:bodyPr/>
        <a:lstStyle/>
        <a:p>
          <a:endParaRPr lang="fr-FR"/>
        </a:p>
      </dgm:t>
    </dgm:pt>
    <dgm:pt modelId="{F5D8ACDC-87AF-4396-985F-159DE8481018}" type="sibTrans" cxnId="{12AFB68C-C5E0-4FDA-91EB-9EFD61E38846}">
      <dgm:prSet/>
      <dgm:spPr/>
      <dgm:t>
        <a:bodyPr/>
        <a:lstStyle/>
        <a:p>
          <a:endParaRPr lang="fr-FR"/>
        </a:p>
      </dgm:t>
    </dgm:pt>
    <dgm:pt modelId="{DF6D5A83-2AA0-49A0-8B8E-2DA0505497D8}">
      <dgm:prSet phldrT="[Texte]" custT="1"/>
      <dgm:spPr/>
      <dgm:t>
        <a:bodyPr anchor="t"/>
        <a:lstStyle/>
        <a:p>
          <a:r>
            <a:rPr lang="fr-FR" sz="2000" b="1" dirty="0"/>
            <a:t>T3 : SUIVI A 18 MOIS</a:t>
          </a:r>
        </a:p>
      </dgm:t>
    </dgm:pt>
    <dgm:pt modelId="{FF9060FA-1085-46B7-A3C1-824EDD5CAEAA}" type="parTrans" cxnId="{3E28C546-DD47-4287-A5BC-D7FD26442E62}">
      <dgm:prSet/>
      <dgm:spPr/>
      <dgm:t>
        <a:bodyPr/>
        <a:lstStyle/>
        <a:p>
          <a:endParaRPr lang="fr-FR"/>
        </a:p>
      </dgm:t>
    </dgm:pt>
    <dgm:pt modelId="{140EC008-0A98-4B19-A595-7663324FE0BE}" type="sibTrans" cxnId="{3E28C546-DD47-4287-A5BC-D7FD26442E62}">
      <dgm:prSet/>
      <dgm:spPr/>
      <dgm:t>
        <a:bodyPr/>
        <a:lstStyle/>
        <a:p>
          <a:endParaRPr lang="fr-FR"/>
        </a:p>
      </dgm:t>
    </dgm:pt>
    <dgm:pt modelId="{E864BBED-88D6-465D-8CC5-59D938BEC211}">
      <dgm:prSet phldrT="[Texte]" custT="1"/>
      <dgm:spPr/>
      <dgm:t>
        <a:bodyPr/>
        <a:lstStyle/>
        <a:p>
          <a:pPr algn="ctr"/>
          <a:endParaRPr lang="fr-FR" sz="1800" b="1" dirty="0">
            <a:solidFill>
              <a:srgbClr val="002060"/>
            </a:solidFill>
          </a:endParaRPr>
        </a:p>
        <a:p>
          <a:pPr algn="ctr"/>
          <a:r>
            <a:rPr lang="fr-FR" sz="1800" b="1" dirty="0">
              <a:solidFill>
                <a:srgbClr val="C00000"/>
              </a:solidFill>
            </a:rPr>
            <a:t>148</a:t>
          </a:r>
          <a:r>
            <a:rPr lang="fr-FR" sz="1800" dirty="0">
              <a:solidFill>
                <a:srgbClr val="C00000"/>
              </a:solidFill>
            </a:rPr>
            <a:t> patientes sollicitées </a:t>
          </a:r>
          <a:br>
            <a:rPr lang="fr-FR" sz="1800" dirty="0">
              <a:solidFill>
                <a:srgbClr val="C00000"/>
              </a:solidFill>
            </a:rPr>
          </a:br>
          <a:r>
            <a:rPr lang="fr-FR" sz="1800" dirty="0">
              <a:solidFill>
                <a:srgbClr val="C00000"/>
              </a:solidFill>
            </a:rPr>
            <a:t>à 18 mois de leur atelier</a:t>
          </a:r>
          <a:endParaRPr lang="fr-FR" sz="2100" dirty="0">
            <a:solidFill>
              <a:srgbClr val="C00000"/>
            </a:solidFill>
          </a:endParaRPr>
        </a:p>
      </dgm:t>
    </dgm:pt>
    <dgm:pt modelId="{5862569F-1B00-47D6-87C0-1827B51FA24E}" type="parTrans" cxnId="{98867B39-BCFA-4CC9-9D3D-4C11416DE15D}">
      <dgm:prSet/>
      <dgm:spPr/>
      <dgm:t>
        <a:bodyPr/>
        <a:lstStyle/>
        <a:p>
          <a:endParaRPr lang="fr-FR"/>
        </a:p>
      </dgm:t>
    </dgm:pt>
    <dgm:pt modelId="{A000DA57-7FFB-469D-9161-165B5E6675F4}" type="sibTrans" cxnId="{98867B39-BCFA-4CC9-9D3D-4C11416DE15D}">
      <dgm:prSet/>
      <dgm:spPr/>
      <dgm:t>
        <a:bodyPr/>
        <a:lstStyle/>
        <a:p>
          <a:endParaRPr lang="fr-FR"/>
        </a:p>
      </dgm:t>
    </dgm:pt>
    <dgm:pt modelId="{863D5109-A3F6-4EE0-8EBC-8F4A47AA906E}">
      <dgm:prSet custT="1"/>
      <dgm:spPr/>
      <dgm:t>
        <a:bodyPr/>
        <a:lstStyle/>
        <a:p>
          <a:pPr algn="ctr">
            <a:buNone/>
          </a:pPr>
          <a:r>
            <a:rPr lang="fr-FR" sz="1800" dirty="0">
              <a:solidFill>
                <a:schemeClr val="accent6">
                  <a:lumMod val="75000"/>
                </a:schemeClr>
              </a:solidFill>
            </a:rPr>
            <a:t>=&gt; Taux de réponse : </a:t>
          </a:r>
        </a:p>
        <a:p>
          <a:pPr algn="ctr">
            <a:buFont typeface="Wingdings" panose="05000000000000000000" pitchFamily="2" charset="2"/>
            <a:buChar char="§"/>
          </a:pPr>
          <a:r>
            <a:rPr lang="fr-FR" sz="1800" b="1" dirty="0">
              <a:solidFill>
                <a:schemeClr val="accent6">
                  <a:lumMod val="75000"/>
                </a:schemeClr>
              </a:solidFill>
            </a:rPr>
            <a:t>91,7% </a:t>
          </a:r>
          <a:r>
            <a:rPr lang="fr-FR" sz="1800" dirty="0">
              <a:solidFill>
                <a:schemeClr val="accent6">
                  <a:lumMod val="75000"/>
                </a:schemeClr>
              </a:solidFill>
            </a:rPr>
            <a:t> / Valeur perçue ET</a:t>
          </a:r>
        </a:p>
      </dgm:t>
    </dgm:pt>
    <dgm:pt modelId="{74BE7A52-8DF5-4B3F-859D-399B32E7B39D}" type="parTrans" cxnId="{C273CF19-6113-4BB2-B8FB-C5D5949F5A8F}">
      <dgm:prSet/>
      <dgm:spPr/>
      <dgm:t>
        <a:bodyPr/>
        <a:lstStyle/>
        <a:p>
          <a:endParaRPr lang="fr-FR"/>
        </a:p>
      </dgm:t>
    </dgm:pt>
    <dgm:pt modelId="{68344B7B-AB3A-4C96-81E3-87B20CF14F02}" type="sibTrans" cxnId="{C273CF19-6113-4BB2-B8FB-C5D5949F5A8F}">
      <dgm:prSet/>
      <dgm:spPr/>
      <dgm:t>
        <a:bodyPr/>
        <a:lstStyle/>
        <a:p>
          <a:endParaRPr lang="fr-FR"/>
        </a:p>
      </dgm:t>
    </dgm:pt>
    <dgm:pt modelId="{087F49A6-9E8E-48BE-9034-F12BA64F70CD}">
      <dgm:prSet custT="1"/>
      <dgm:spPr/>
      <dgm:t>
        <a:bodyPr/>
        <a:lstStyle/>
        <a:p>
          <a:pPr algn="ctr">
            <a:buFont typeface="Wingdings" panose="05000000000000000000" pitchFamily="2" charset="2"/>
            <a:buChar char="§"/>
          </a:pPr>
          <a:r>
            <a:rPr lang="fr-FR" sz="1800" b="1" dirty="0">
              <a:solidFill>
                <a:schemeClr val="accent6">
                  <a:lumMod val="75000"/>
                </a:schemeClr>
              </a:solidFill>
            </a:rPr>
            <a:t>85,4%</a:t>
          </a:r>
          <a:r>
            <a:rPr lang="fr-FR" sz="1800" dirty="0">
              <a:solidFill>
                <a:schemeClr val="accent6">
                  <a:lumMod val="75000"/>
                </a:schemeClr>
              </a:solidFill>
            </a:rPr>
            <a:t> / Gestion des ES</a:t>
          </a:r>
        </a:p>
      </dgm:t>
    </dgm:pt>
    <dgm:pt modelId="{B11139C6-79B9-4ADE-9283-8272B6974192}" type="parTrans" cxnId="{F6FBABFD-0428-416A-B57A-56F819FB8FDF}">
      <dgm:prSet/>
      <dgm:spPr/>
      <dgm:t>
        <a:bodyPr/>
        <a:lstStyle/>
        <a:p>
          <a:endParaRPr lang="fr-FR"/>
        </a:p>
      </dgm:t>
    </dgm:pt>
    <dgm:pt modelId="{84771563-A827-4B2E-84E9-13A98562F6E4}" type="sibTrans" cxnId="{F6FBABFD-0428-416A-B57A-56F819FB8FDF}">
      <dgm:prSet/>
      <dgm:spPr/>
      <dgm:t>
        <a:bodyPr/>
        <a:lstStyle/>
        <a:p>
          <a:endParaRPr lang="fr-FR"/>
        </a:p>
      </dgm:t>
    </dgm:pt>
    <dgm:pt modelId="{CCCAB060-4A07-4EFA-A0AF-B2308909C7A3}">
      <dgm:prSet/>
      <dgm:spPr/>
      <dgm:t>
        <a:bodyPr/>
        <a:lstStyle/>
        <a:p>
          <a:pPr algn="l">
            <a:buNone/>
          </a:pPr>
          <a:endParaRPr lang="fr-FR" sz="2100" b="1" dirty="0">
            <a:solidFill>
              <a:schemeClr val="tx1"/>
            </a:solidFill>
          </a:endParaRPr>
        </a:p>
      </dgm:t>
    </dgm:pt>
    <dgm:pt modelId="{8BCC688D-2A5E-4B78-A5DA-2EF5514FD3B3}" type="parTrans" cxnId="{37673756-F831-4787-B00D-8348486ACF84}">
      <dgm:prSet/>
      <dgm:spPr/>
      <dgm:t>
        <a:bodyPr/>
        <a:lstStyle/>
        <a:p>
          <a:endParaRPr lang="fr-FR"/>
        </a:p>
      </dgm:t>
    </dgm:pt>
    <dgm:pt modelId="{8A234969-6648-40BE-B567-A55A9C49D8DA}" type="sibTrans" cxnId="{37673756-F831-4787-B00D-8348486ACF84}">
      <dgm:prSet/>
      <dgm:spPr/>
      <dgm:t>
        <a:bodyPr/>
        <a:lstStyle/>
        <a:p>
          <a:endParaRPr lang="fr-FR"/>
        </a:p>
      </dgm:t>
    </dgm:pt>
    <dgm:pt modelId="{066B2721-D8FB-44BC-A531-DDF30693FEBE}">
      <dgm:prSet custT="1"/>
      <dgm:spPr/>
      <dgm:t>
        <a:bodyPr/>
        <a:lstStyle/>
        <a:p>
          <a:pPr algn="ctr">
            <a:buNone/>
          </a:pPr>
          <a:r>
            <a:rPr lang="fr-FR" sz="1800" dirty="0">
              <a:solidFill>
                <a:srgbClr val="C00000"/>
              </a:solidFill>
            </a:rPr>
            <a:t>=&gt; Taux de réponse : </a:t>
          </a:r>
        </a:p>
        <a:p>
          <a:pPr algn="ctr">
            <a:buNone/>
          </a:pPr>
          <a:r>
            <a:rPr lang="fr-FR" sz="1800" b="1" dirty="0">
              <a:solidFill>
                <a:srgbClr val="C00000"/>
              </a:solidFill>
            </a:rPr>
            <a:t>72,9% </a:t>
          </a:r>
          <a:r>
            <a:rPr lang="fr-FR" sz="1800" dirty="0">
              <a:solidFill>
                <a:srgbClr val="C00000"/>
              </a:solidFill>
            </a:rPr>
            <a:t>/  Valeur perçue ET </a:t>
          </a:r>
        </a:p>
        <a:p>
          <a:pPr algn="ctr">
            <a:buNone/>
          </a:pPr>
          <a:r>
            <a:rPr lang="fr-FR" sz="1800" b="1" dirty="0">
              <a:solidFill>
                <a:srgbClr val="C00000"/>
              </a:solidFill>
            </a:rPr>
            <a:t>70,2</a:t>
          </a:r>
          <a:r>
            <a:rPr lang="fr-FR" sz="1800" dirty="0">
              <a:solidFill>
                <a:srgbClr val="C00000"/>
              </a:solidFill>
            </a:rPr>
            <a:t>% / Gestion des ES</a:t>
          </a:r>
        </a:p>
      </dgm:t>
    </dgm:pt>
    <dgm:pt modelId="{FD509025-894F-4EFD-AC7E-BCDBDF63672C}" type="parTrans" cxnId="{A46F17EE-FEE9-4989-B720-630C2A555584}">
      <dgm:prSet/>
      <dgm:spPr/>
      <dgm:t>
        <a:bodyPr/>
        <a:lstStyle/>
        <a:p>
          <a:endParaRPr lang="fr-FR"/>
        </a:p>
      </dgm:t>
    </dgm:pt>
    <dgm:pt modelId="{7775F42A-AD5E-4EB5-871A-8803CC33E0B6}" type="sibTrans" cxnId="{A46F17EE-FEE9-4989-B720-630C2A555584}">
      <dgm:prSet/>
      <dgm:spPr/>
      <dgm:t>
        <a:bodyPr/>
        <a:lstStyle/>
        <a:p>
          <a:endParaRPr lang="fr-FR"/>
        </a:p>
      </dgm:t>
    </dgm:pt>
    <dgm:pt modelId="{507CD1CE-8FB4-4E13-8D4E-0003E200F45B}" type="pres">
      <dgm:prSet presAssocID="{28BDC995-B3E7-4E6D-8B7A-A5F7028F50DB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180C2FC5-3801-4654-8142-B6B8A106D043}" type="pres">
      <dgm:prSet presAssocID="{60CC884A-CD9F-4BAD-B2B9-881FBE93C4CD}" presName="parentText1" presStyleLbl="node1" presStyleIdx="0" presStyleCnt="3" custScaleY="68105">
        <dgm:presLayoutVars>
          <dgm:chMax/>
          <dgm:chPref val="3"/>
          <dgm:bulletEnabled val="1"/>
        </dgm:presLayoutVars>
      </dgm:prSet>
      <dgm:spPr/>
    </dgm:pt>
    <dgm:pt modelId="{099F3D05-DB71-43A1-A5F4-D120F89A9C1D}" type="pres">
      <dgm:prSet presAssocID="{60CC884A-CD9F-4BAD-B2B9-881FBE93C4CD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C2C07029-7028-4296-9C64-65EF29CF23D5}" type="pres">
      <dgm:prSet presAssocID="{F95A3417-D339-49F4-BB83-34FA46BDDB1C}" presName="parentText2" presStyleLbl="node1" presStyleIdx="1" presStyleCnt="3" custScaleY="61906">
        <dgm:presLayoutVars>
          <dgm:chMax/>
          <dgm:chPref val="3"/>
          <dgm:bulletEnabled val="1"/>
        </dgm:presLayoutVars>
      </dgm:prSet>
      <dgm:spPr/>
    </dgm:pt>
    <dgm:pt modelId="{146CE780-0296-46B6-96C8-F84B83852588}" type="pres">
      <dgm:prSet presAssocID="{F95A3417-D339-49F4-BB83-34FA46BDDB1C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CFD74EFF-2F92-4C9D-84BB-D4CA41E247BC}" type="pres">
      <dgm:prSet presAssocID="{DF6D5A83-2AA0-49A0-8B8E-2DA0505497D8}" presName="parentText3" presStyleLbl="node1" presStyleIdx="2" presStyleCnt="3" custScaleY="71144">
        <dgm:presLayoutVars>
          <dgm:chMax/>
          <dgm:chPref val="3"/>
          <dgm:bulletEnabled val="1"/>
        </dgm:presLayoutVars>
      </dgm:prSet>
      <dgm:spPr/>
    </dgm:pt>
    <dgm:pt modelId="{1B4710FD-AF9A-4BCD-9FBB-D4E0E10C73B5}" type="pres">
      <dgm:prSet presAssocID="{DF6D5A83-2AA0-49A0-8B8E-2DA0505497D8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F4B1D14-59B8-4C2A-BD73-0D6C6B570B2F}" srcId="{28BDC995-B3E7-4E6D-8B7A-A5F7028F50DB}" destId="{60CC884A-CD9F-4BAD-B2B9-881FBE93C4CD}" srcOrd="0" destOrd="0" parTransId="{89DF511B-7E2D-4D1C-9A96-5844D763B460}" sibTransId="{B4C3A36F-ABC1-478F-8D61-C85211D11A55}"/>
    <dgm:cxn modelId="{C273CF19-6113-4BB2-B8FB-C5D5949F5A8F}" srcId="{F95A3417-D339-49F4-BB83-34FA46BDDB1C}" destId="{863D5109-A3F6-4EE0-8EBC-8F4A47AA906E}" srcOrd="1" destOrd="0" parTransId="{74BE7A52-8DF5-4B3F-859D-399B32E7B39D}" sibTransId="{68344B7B-AB3A-4C96-81E3-87B20CF14F02}"/>
    <dgm:cxn modelId="{98867B39-BCFA-4CC9-9D3D-4C11416DE15D}" srcId="{DF6D5A83-2AA0-49A0-8B8E-2DA0505497D8}" destId="{E864BBED-88D6-465D-8CC5-59D938BEC211}" srcOrd="0" destOrd="0" parTransId="{5862569F-1B00-47D6-87C0-1827B51FA24E}" sibTransId="{A000DA57-7FFB-469D-9161-165B5E6675F4}"/>
    <dgm:cxn modelId="{B7A60444-CD2B-4E5A-A2B2-D08E2DBFECFA}" type="presOf" srcId="{CCCAB060-4A07-4EFA-A0AF-B2308909C7A3}" destId="{146CE780-0296-46B6-96C8-F84B83852588}" srcOrd="0" destOrd="3" presId="urn:microsoft.com/office/officeart/2009/3/layout/IncreasingArrowsProcess"/>
    <dgm:cxn modelId="{3E28C546-DD47-4287-A5BC-D7FD26442E62}" srcId="{28BDC995-B3E7-4E6D-8B7A-A5F7028F50DB}" destId="{DF6D5A83-2AA0-49A0-8B8E-2DA0505497D8}" srcOrd="2" destOrd="0" parTransId="{FF9060FA-1085-46B7-A3C1-824EDD5CAEAA}" sibTransId="{140EC008-0A98-4B19-A595-7663324FE0BE}"/>
    <dgm:cxn modelId="{73CA844B-8828-4445-A0BB-4BB987CD8BA6}" type="presOf" srcId="{E864BBED-88D6-465D-8CC5-59D938BEC211}" destId="{1B4710FD-AF9A-4BCD-9FBB-D4E0E10C73B5}" srcOrd="0" destOrd="0" presId="urn:microsoft.com/office/officeart/2009/3/layout/IncreasingArrowsProcess"/>
    <dgm:cxn modelId="{37673756-F831-4787-B00D-8348486ACF84}" srcId="{F95A3417-D339-49F4-BB83-34FA46BDDB1C}" destId="{CCCAB060-4A07-4EFA-A0AF-B2308909C7A3}" srcOrd="3" destOrd="0" parTransId="{8BCC688D-2A5E-4B78-A5DA-2EF5514FD3B3}" sibTransId="{8A234969-6648-40BE-B567-A55A9C49D8DA}"/>
    <dgm:cxn modelId="{26A5E568-E9BE-4ECE-9562-8E7C1DA75880}" type="presOf" srcId="{F95A3417-D339-49F4-BB83-34FA46BDDB1C}" destId="{C2C07029-7028-4296-9C64-65EF29CF23D5}" srcOrd="0" destOrd="0" presId="urn:microsoft.com/office/officeart/2009/3/layout/IncreasingArrowsProcess"/>
    <dgm:cxn modelId="{8A25CF69-E0B8-4D57-B306-0317ACA8D2DA}" type="presOf" srcId="{087F49A6-9E8E-48BE-9034-F12BA64F70CD}" destId="{146CE780-0296-46B6-96C8-F84B83852588}" srcOrd="0" destOrd="2" presId="urn:microsoft.com/office/officeart/2009/3/layout/IncreasingArrowsProcess"/>
    <dgm:cxn modelId="{12AFB68C-C5E0-4FDA-91EB-9EFD61E38846}" srcId="{F95A3417-D339-49F4-BB83-34FA46BDDB1C}" destId="{5A86383D-0049-4A14-981A-2625D93B1DAA}" srcOrd="0" destOrd="0" parTransId="{2CF227EB-76AB-4371-A062-1A2DD6AF51A7}" sibTransId="{F5D8ACDC-87AF-4396-985F-159DE8481018}"/>
    <dgm:cxn modelId="{10A2B89D-6586-4C1D-801D-809D64D96868}" type="presOf" srcId="{4874B813-5918-4816-AF4B-5E6A9765051C}" destId="{099F3D05-DB71-43A1-A5F4-D120F89A9C1D}" srcOrd="0" destOrd="0" presId="urn:microsoft.com/office/officeart/2009/3/layout/IncreasingArrowsProcess"/>
    <dgm:cxn modelId="{A250A0BC-4872-4D4C-B2FE-CFB0902AA1A5}" type="presOf" srcId="{60CC884A-CD9F-4BAD-B2B9-881FBE93C4CD}" destId="{180C2FC5-3801-4654-8142-B6B8A106D043}" srcOrd="0" destOrd="0" presId="urn:microsoft.com/office/officeart/2009/3/layout/IncreasingArrowsProcess"/>
    <dgm:cxn modelId="{D34D52D1-F2E8-4062-AFC2-13C7F8C6B1DD}" type="presOf" srcId="{863D5109-A3F6-4EE0-8EBC-8F4A47AA906E}" destId="{146CE780-0296-46B6-96C8-F84B83852588}" srcOrd="0" destOrd="1" presId="urn:microsoft.com/office/officeart/2009/3/layout/IncreasingArrowsProcess"/>
    <dgm:cxn modelId="{2405EED9-20DB-4F5A-808E-33AC14860BF8}" srcId="{60CC884A-CD9F-4BAD-B2B9-881FBE93C4CD}" destId="{4874B813-5918-4816-AF4B-5E6A9765051C}" srcOrd="0" destOrd="0" parTransId="{C43C8D4D-6F4C-4257-94EC-20E00F638245}" sibTransId="{0B0A7AD1-8821-4DBC-AC10-4BD661176B76}"/>
    <dgm:cxn modelId="{F2A6FFDA-B41D-481A-9E07-AA13750E412A}" srcId="{28BDC995-B3E7-4E6D-8B7A-A5F7028F50DB}" destId="{F95A3417-D339-49F4-BB83-34FA46BDDB1C}" srcOrd="1" destOrd="0" parTransId="{D757C86A-A136-48EA-A805-4F2447FCACB8}" sibTransId="{C09B9AF2-DA3B-434C-AAEF-12C4F5ADF9D0}"/>
    <dgm:cxn modelId="{647B56E7-2AD1-408B-AA34-38F8B453840A}" type="presOf" srcId="{5A86383D-0049-4A14-981A-2625D93B1DAA}" destId="{146CE780-0296-46B6-96C8-F84B83852588}" srcOrd="0" destOrd="0" presId="urn:microsoft.com/office/officeart/2009/3/layout/IncreasingArrowsProcess"/>
    <dgm:cxn modelId="{A46F17EE-FEE9-4989-B720-630C2A555584}" srcId="{DF6D5A83-2AA0-49A0-8B8E-2DA0505497D8}" destId="{066B2721-D8FB-44BC-A531-DDF30693FEBE}" srcOrd="1" destOrd="0" parTransId="{FD509025-894F-4EFD-AC7E-BCDBDF63672C}" sibTransId="{7775F42A-AD5E-4EB5-871A-8803CC33E0B6}"/>
    <dgm:cxn modelId="{386628EE-C084-4551-88DE-22003F0E6F9F}" type="presOf" srcId="{28BDC995-B3E7-4E6D-8B7A-A5F7028F50DB}" destId="{507CD1CE-8FB4-4E13-8D4E-0003E200F45B}" srcOrd="0" destOrd="0" presId="urn:microsoft.com/office/officeart/2009/3/layout/IncreasingArrowsProcess"/>
    <dgm:cxn modelId="{65EE7AF4-4394-4D07-B07A-51F50A7F8A6A}" type="presOf" srcId="{DF6D5A83-2AA0-49A0-8B8E-2DA0505497D8}" destId="{CFD74EFF-2F92-4C9D-84BB-D4CA41E247BC}" srcOrd="0" destOrd="0" presId="urn:microsoft.com/office/officeart/2009/3/layout/IncreasingArrowsProcess"/>
    <dgm:cxn modelId="{D22300F5-345E-4F70-8823-55F17AA051DD}" type="presOf" srcId="{066B2721-D8FB-44BC-A531-DDF30693FEBE}" destId="{1B4710FD-AF9A-4BCD-9FBB-D4E0E10C73B5}" srcOrd="0" destOrd="1" presId="urn:microsoft.com/office/officeart/2009/3/layout/IncreasingArrowsProcess"/>
    <dgm:cxn modelId="{F6FBABFD-0428-416A-B57A-56F819FB8FDF}" srcId="{F95A3417-D339-49F4-BB83-34FA46BDDB1C}" destId="{087F49A6-9E8E-48BE-9034-F12BA64F70CD}" srcOrd="2" destOrd="0" parTransId="{B11139C6-79B9-4ADE-9283-8272B6974192}" sibTransId="{84771563-A827-4B2E-84E9-13A98562F6E4}"/>
    <dgm:cxn modelId="{D52BC8F4-BDD6-40AF-B686-C9B025DFE603}" type="presParOf" srcId="{507CD1CE-8FB4-4E13-8D4E-0003E200F45B}" destId="{180C2FC5-3801-4654-8142-B6B8A106D043}" srcOrd="0" destOrd="0" presId="urn:microsoft.com/office/officeart/2009/3/layout/IncreasingArrowsProcess"/>
    <dgm:cxn modelId="{6AC78AE7-7F03-4367-8196-2EDFBC44A6D1}" type="presParOf" srcId="{507CD1CE-8FB4-4E13-8D4E-0003E200F45B}" destId="{099F3D05-DB71-43A1-A5F4-D120F89A9C1D}" srcOrd="1" destOrd="0" presId="urn:microsoft.com/office/officeart/2009/3/layout/IncreasingArrowsProcess"/>
    <dgm:cxn modelId="{8248C82D-AD64-420E-9382-5295A008E977}" type="presParOf" srcId="{507CD1CE-8FB4-4E13-8D4E-0003E200F45B}" destId="{C2C07029-7028-4296-9C64-65EF29CF23D5}" srcOrd="2" destOrd="0" presId="urn:microsoft.com/office/officeart/2009/3/layout/IncreasingArrowsProcess"/>
    <dgm:cxn modelId="{CCD05456-02A4-4658-9D1C-2F41ACB4DC3A}" type="presParOf" srcId="{507CD1CE-8FB4-4E13-8D4E-0003E200F45B}" destId="{146CE780-0296-46B6-96C8-F84B83852588}" srcOrd="3" destOrd="0" presId="urn:microsoft.com/office/officeart/2009/3/layout/IncreasingArrowsProcess"/>
    <dgm:cxn modelId="{1859FD1D-6C07-408F-AA33-241D2D6C62A8}" type="presParOf" srcId="{507CD1CE-8FB4-4E13-8D4E-0003E200F45B}" destId="{CFD74EFF-2F92-4C9D-84BB-D4CA41E247BC}" srcOrd="4" destOrd="0" presId="urn:microsoft.com/office/officeart/2009/3/layout/IncreasingArrowsProcess"/>
    <dgm:cxn modelId="{AE6B436E-EEA3-4D3F-827A-73C4F7C76B3F}" type="presParOf" srcId="{507CD1CE-8FB4-4E13-8D4E-0003E200F45B}" destId="{1B4710FD-AF9A-4BCD-9FBB-D4E0E10C73B5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0C2FC5-3801-4654-8142-B6B8A106D043}">
      <dsp:nvSpPr>
        <dsp:cNvPr id="0" name=""/>
        <dsp:cNvSpPr/>
      </dsp:nvSpPr>
      <dsp:spPr>
        <a:xfrm>
          <a:off x="571853" y="117287"/>
          <a:ext cx="9207990" cy="91331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212889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T1 : ATELIER</a:t>
          </a:r>
        </a:p>
      </dsp:txBody>
      <dsp:txXfrm>
        <a:off x="571853" y="345615"/>
        <a:ext cx="8979662" cy="456655"/>
      </dsp:txXfrm>
    </dsp:sp>
    <dsp:sp modelId="{099F3D05-DB71-43A1-A5F4-D120F89A9C1D}">
      <dsp:nvSpPr>
        <dsp:cNvPr id="0" name=""/>
        <dsp:cNvSpPr/>
      </dsp:nvSpPr>
      <dsp:spPr>
        <a:xfrm>
          <a:off x="571853" y="937556"/>
          <a:ext cx="2836061" cy="2583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900" b="1" kern="1200" dirty="0">
            <a:solidFill>
              <a:schemeClr val="tx1"/>
            </a:solidFill>
          </a:endParaRP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>
              <a:solidFill>
                <a:schemeClr val="tx1"/>
              </a:solidFill>
            </a:rPr>
            <a:t>387</a:t>
          </a:r>
          <a:r>
            <a:rPr lang="fr-FR" sz="1800" kern="1200" dirty="0">
              <a:solidFill>
                <a:schemeClr val="tx1"/>
              </a:solidFill>
            </a:rPr>
            <a:t> patientes </a:t>
          </a:r>
          <a:br>
            <a:rPr lang="fr-FR" sz="1800" kern="1200" dirty="0">
              <a:solidFill>
                <a:schemeClr val="tx1"/>
              </a:solidFill>
            </a:rPr>
          </a:br>
          <a:r>
            <a:rPr lang="fr-FR" sz="1800" kern="1200" dirty="0">
              <a:solidFill>
                <a:schemeClr val="tx1"/>
              </a:solidFill>
            </a:rPr>
            <a:t>ont participé à l’Atelier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kern="1200" dirty="0">
            <a:solidFill>
              <a:schemeClr val="tx1"/>
            </a:solidFill>
          </a:endParaRP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tx1"/>
              </a:solidFill>
            </a:rPr>
            <a:t>=&gt; </a:t>
          </a:r>
          <a:r>
            <a:rPr lang="fr-FR" sz="1800" b="1" kern="1200" dirty="0">
              <a:solidFill>
                <a:schemeClr val="tx1"/>
              </a:solidFill>
            </a:rPr>
            <a:t>353</a:t>
          </a:r>
          <a:r>
            <a:rPr lang="fr-FR" sz="1800" kern="1200" dirty="0">
              <a:solidFill>
                <a:schemeClr val="tx1"/>
              </a:solidFill>
            </a:rPr>
            <a:t> ont accepté de participer au suivi digitalisé 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tx1"/>
              </a:solidFill>
            </a:rPr>
            <a:t>(taux acceptation: </a:t>
          </a:r>
          <a:r>
            <a:rPr lang="fr-FR" sz="1800" b="1" kern="1200" dirty="0">
              <a:solidFill>
                <a:schemeClr val="tx1"/>
              </a:solidFill>
            </a:rPr>
            <a:t>91,2%</a:t>
          </a:r>
          <a:r>
            <a:rPr lang="fr-FR" sz="1800" kern="1200" dirty="0">
              <a:solidFill>
                <a:schemeClr val="tx1"/>
              </a:solidFill>
            </a:rPr>
            <a:t>)</a:t>
          </a:r>
          <a:endParaRPr lang="fr-FR" sz="1800" kern="1200" dirty="0"/>
        </a:p>
      </dsp:txBody>
      <dsp:txXfrm>
        <a:off x="571853" y="937556"/>
        <a:ext cx="2836061" cy="2583325"/>
      </dsp:txXfrm>
    </dsp:sp>
    <dsp:sp modelId="{C2C07029-7028-4296-9C64-65EF29CF23D5}">
      <dsp:nvSpPr>
        <dsp:cNvPr id="0" name=""/>
        <dsp:cNvSpPr/>
      </dsp:nvSpPr>
      <dsp:spPr>
        <a:xfrm>
          <a:off x="3407914" y="605863"/>
          <a:ext cx="6371929" cy="83018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212889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T2 : 4 SUIVI A 4 MOIS</a:t>
          </a:r>
        </a:p>
      </dsp:txBody>
      <dsp:txXfrm>
        <a:off x="3407914" y="813408"/>
        <a:ext cx="6164384" cy="415090"/>
      </dsp:txXfrm>
    </dsp:sp>
    <dsp:sp modelId="{146CE780-0296-46B6-96C8-F84B83852588}">
      <dsp:nvSpPr>
        <dsp:cNvPr id="0" name=""/>
        <dsp:cNvSpPr/>
      </dsp:nvSpPr>
      <dsp:spPr>
        <a:xfrm>
          <a:off x="3407914" y="1384567"/>
          <a:ext cx="2836061" cy="2583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b="1" kern="1200" dirty="0">
            <a:solidFill>
              <a:schemeClr val="accent6">
                <a:lumMod val="75000"/>
              </a:schemeClr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>
              <a:solidFill>
                <a:schemeClr val="accent6">
                  <a:lumMod val="75000"/>
                </a:schemeClr>
              </a:solidFill>
            </a:rPr>
            <a:t>301</a:t>
          </a:r>
          <a:r>
            <a:rPr lang="fr-FR" sz="1800" kern="1200" dirty="0">
              <a:solidFill>
                <a:schemeClr val="accent6">
                  <a:lumMod val="75000"/>
                </a:schemeClr>
              </a:solidFill>
            </a:rPr>
            <a:t> patientes sollicitées </a:t>
          </a:r>
          <a:br>
            <a:rPr lang="fr-FR" sz="1800" kern="1200" dirty="0">
              <a:solidFill>
                <a:schemeClr val="accent6">
                  <a:lumMod val="75000"/>
                </a:schemeClr>
              </a:solidFill>
            </a:rPr>
          </a:br>
          <a:r>
            <a:rPr lang="fr-FR" sz="1800" kern="1200" dirty="0">
              <a:solidFill>
                <a:schemeClr val="accent6">
                  <a:lumMod val="75000"/>
                </a:schemeClr>
              </a:solidFill>
            </a:rPr>
            <a:t>à 4 mois de leur atelier</a:t>
          </a:r>
          <a:endParaRPr lang="fr-FR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accent6">
                  <a:lumMod val="75000"/>
                </a:schemeClr>
              </a:solidFill>
            </a:rPr>
            <a:t>=&gt; Taux de réponse :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fr-FR" sz="1800" b="1" kern="1200" dirty="0">
              <a:solidFill>
                <a:schemeClr val="accent6">
                  <a:lumMod val="75000"/>
                </a:schemeClr>
              </a:solidFill>
            </a:rPr>
            <a:t>91,7% </a:t>
          </a:r>
          <a:r>
            <a:rPr lang="fr-FR" sz="1800" kern="1200" dirty="0">
              <a:solidFill>
                <a:schemeClr val="accent6">
                  <a:lumMod val="75000"/>
                </a:schemeClr>
              </a:solidFill>
            </a:rPr>
            <a:t> / Valeur perçue ET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fr-FR" sz="1800" b="1" kern="1200" dirty="0">
              <a:solidFill>
                <a:schemeClr val="accent6">
                  <a:lumMod val="75000"/>
                </a:schemeClr>
              </a:solidFill>
            </a:rPr>
            <a:t>85,4%</a:t>
          </a:r>
          <a:r>
            <a:rPr lang="fr-FR" sz="1800" kern="1200" dirty="0">
              <a:solidFill>
                <a:schemeClr val="accent6">
                  <a:lumMod val="75000"/>
                </a:schemeClr>
              </a:solidFill>
            </a:rPr>
            <a:t> / Gestion des ES</a:t>
          </a:r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100" b="1" kern="1200" dirty="0">
            <a:solidFill>
              <a:schemeClr val="tx1"/>
            </a:solidFill>
          </a:endParaRPr>
        </a:p>
      </dsp:txBody>
      <dsp:txXfrm>
        <a:off x="3407914" y="1384567"/>
        <a:ext cx="2836061" cy="2583325"/>
      </dsp:txXfrm>
    </dsp:sp>
    <dsp:sp modelId="{CFD74EFF-2F92-4C9D-84BB-D4CA41E247BC}">
      <dsp:nvSpPr>
        <dsp:cNvPr id="0" name=""/>
        <dsp:cNvSpPr/>
      </dsp:nvSpPr>
      <dsp:spPr>
        <a:xfrm>
          <a:off x="6243975" y="990932"/>
          <a:ext cx="3535868" cy="95406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212889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T3 : SUIVI A 18 MOIS</a:t>
          </a:r>
        </a:p>
      </dsp:txBody>
      <dsp:txXfrm>
        <a:off x="6243975" y="1229448"/>
        <a:ext cx="3297352" cy="477033"/>
      </dsp:txXfrm>
    </dsp:sp>
    <dsp:sp modelId="{1B4710FD-AF9A-4BCD-9FBB-D4E0E10C73B5}">
      <dsp:nvSpPr>
        <dsp:cNvPr id="0" name=""/>
        <dsp:cNvSpPr/>
      </dsp:nvSpPr>
      <dsp:spPr>
        <a:xfrm>
          <a:off x="6243975" y="1831579"/>
          <a:ext cx="2836061" cy="25455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b="1" kern="1200" dirty="0">
            <a:solidFill>
              <a:srgbClr val="002060"/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>
              <a:solidFill>
                <a:srgbClr val="C00000"/>
              </a:solidFill>
            </a:rPr>
            <a:t>148</a:t>
          </a:r>
          <a:r>
            <a:rPr lang="fr-FR" sz="1800" kern="1200" dirty="0">
              <a:solidFill>
                <a:srgbClr val="C00000"/>
              </a:solidFill>
            </a:rPr>
            <a:t> patientes sollicitées </a:t>
          </a:r>
          <a:br>
            <a:rPr lang="fr-FR" sz="1800" kern="1200" dirty="0">
              <a:solidFill>
                <a:srgbClr val="C00000"/>
              </a:solidFill>
            </a:rPr>
          </a:br>
          <a:r>
            <a:rPr lang="fr-FR" sz="1800" kern="1200" dirty="0">
              <a:solidFill>
                <a:srgbClr val="C00000"/>
              </a:solidFill>
            </a:rPr>
            <a:t>à 18 mois de leur atelier</a:t>
          </a:r>
          <a:endParaRPr lang="fr-FR" sz="2100" kern="1200" dirty="0">
            <a:solidFill>
              <a:srgbClr val="C00000"/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rgbClr val="C00000"/>
              </a:solidFill>
            </a:rPr>
            <a:t>=&gt; Taux de réponse :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>
              <a:solidFill>
                <a:srgbClr val="C00000"/>
              </a:solidFill>
            </a:rPr>
            <a:t>72,9% </a:t>
          </a:r>
          <a:r>
            <a:rPr lang="fr-FR" sz="1800" kern="1200" dirty="0">
              <a:solidFill>
                <a:srgbClr val="C00000"/>
              </a:solidFill>
            </a:rPr>
            <a:t>/  Valeur perçue ET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>
              <a:solidFill>
                <a:srgbClr val="C00000"/>
              </a:solidFill>
            </a:rPr>
            <a:t>70,2</a:t>
          </a:r>
          <a:r>
            <a:rPr lang="fr-FR" sz="1800" kern="1200" dirty="0">
              <a:solidFill>
                <a:srgbClr val="C00000"/>
              </a:solidFill>
            </a:rPr>
            <a:t>% / Gestion des ES</a:t>
          </a:r>
        </a:p>
      </dsp:txBody>
      <dsp:txXfrm>
        <a:off x="6243975" y="1831579"/>
        <a:ext cx="2836061" cy="2545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581CDD-CB47-4EAC-9F58-E24C5C8C045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670C0-53BD-4E9A-9F4D-2600B454A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46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670C0-53BD-4E9A-9F4D-2600B454AA8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991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823816-86FD-6103-C8A2-D983A13D5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C7820E7-92BF-4AE2-17F0-454F9FE0DF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4CC9FD3-9E37-15E9-3157-66D3D43ACC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FEC4215-D874-DC3C-F825-5AB1E5489C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670C0-53BD-4E9A-9F4D-2600B454AA8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870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670C0-53BD-4E9A-9F4D-2600B454AA8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188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DD694-1B10-8B0B-1C25-4D8B8A1EE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842868"/>
            <a:ext cx="10515599" cy="1497778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BDF9D2-9232-2D0B-3186-730472E3B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98629"/>
            <a:ext cx="10515600" cy="123700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CF3AAA-6113-824E-92B5-F003173A3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992794"/>
            <a:ext cx="2743200" cy="365125"/>
          </a:xfrm>
        </p:spPr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FE8A5E-D6C2-0B4E-4DEA-5164F22A6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992794"/>
            <a:ext cx="4114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4E415C-0A7E-F9EC-CAD7-F52D36E5F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92794"/>
            <a:ext cx="2743200" cy="365125"/>
          </a:xfrm>
        </p:spPr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39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34A326-12D5-A6A5-5F0C-EB11DC20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83D6A29-1BF3-6519-F889-9590FC815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51F5AD-FBEC-E225-CAF7-0020A7AD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8A3F22-CB7A-13CB-932B-AE0E5A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BA0C14-8095-FD06-30C7-8DB077CA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00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721CF89-2DBC-E6D6-B206-C36BB09FD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22F46DE-BBD6-3CDB-4128-41BDAE11EE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69EBDD-7270-3CF4-7B9C-CA37B1551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2DCCB0-2B53-9E6F-8AE0-78666088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B8177B-9F52-7677-05E6-3884BD7E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62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13646"/>
            <a:ext cx="10515600" cy="4705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 b="1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9178" indent="-239178">
              <a:buClr>
                <a:srgbClr val="FF5E00"/>
              </a:buClr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1070" indent="-228594">
              <a:buClr>
                <a:srgbClr val="FF5E00"/>
              </a:buClr>
              <a:buFont typeface="Arial" panose="020B0604020202020204" pitchFamily="34" charset="0"/>
              <a:buChar char="□"/>
              <a:defRPr sz="1467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902835" indent="-228594">
              <a:buClr>
                <a:srgbClr val="FF5E00"/>
              </a:buClr>
              <a:buFont typeface="Arial" panose="020B0604020202020204" pitchFamily="34" charset="0"/>
              <a:buChar char="−"/>
              <a:defRPr sz="14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734665" indent="-228594">
              <a:buFont typeface="Courier New" panose="02070309020205020404" pitchFamily="49" charset="0"/>
              <a:buChar char="o"/>
              <a:defRPr sz="12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838200" y="451910"/>
            <a:ext cx="10515600" cy="655540"/>
          </a:xfrm>
          <a:prstGeom prst="rect">
            <a:avLst/>
          </a:prstGeom>
        </p:spPr>
        <p:txBody>
          <a:bodyPr/>
          <a:lstStyle>
            <a:lvl1pPr>
              <a:defRPr lang="fr-FR" sz="2667" b="1" u="none" kern="1200" cap="all" baseline="0" dirty="0" smtClean="0">
                <a:solidFill>
                  <a:srgbClr val="87878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FF10633-471D-47A5-81EF-D7ABDF923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0" y="6113258"/>
            <a:ext cx="988201" cy="617887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DF2F667-FF21-481D-AC44-EEB15177928F}"/>
              </a:ext>
            </a:extLst>
          </p:cNvPr>
          <p:cNvCxnSpPr/>
          <p:nvPr userDrawn="1"/>
        </p:nvCxnSpPr>
        <p:spPr>
          <a:xfrm flipV="1">
            <a:off x="1314975" y="6570079"/>
            <a:ext cx="10080000" cy="27023"/>
          </a:xfrm>
          <a:prstGeom prst="line">
            <a:avLst/>
          </a:prstGeom>
          <a:ln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11394018" y="6421968"/>
            <a:ext cx="520700" cy="309033"/>
          </a:xfrm>
          <a:prstGeom prst="rect">
            <a:avLst/>
          </a:prstGeom>
        </p:spPr>
        <p:txBody>
          <a:bodyPr/>
          <a:lstStyle>
            <a:lvl1pPr>
              <a:defRPr sz="1067">
                <a:solidFill>
                  <a:srgbClr val="EA560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21F0E541-015C-4D14-81CE-F40D464D20D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09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13646"/>
            <a:ext cx="10515600" cy="4705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 b="1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9178" indent="-239178">
              <a:buClr>
                <a:srgbClr val="FF5E00"/>
              </a:buClr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1070" indent="-228594">
              <a:buClr>
                <a:srgbClr val="FF5E00"/>
              </a:buClr>
              <a:buFont typeface="Arial" panose="020B0604020202020204" pitchFamily="34" charset="0"/>
              <a:buChar char="□"/>
              <a:defRPr sz="1467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902835" indent="-228594">
              <a:buClr>
                <a:srgbClr val="FF5E00"/>
              </a:buClr>
              <a:buFont typeface="Arial" panose="020B0604020202020204" pitchFamily="34" charset="0"/>
              <a:buChar char="−"/>
              <a:defRPr sz="14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734665" indent="-228594">
              <a:buFont typeface="Courier New" panose="02070309020205020404" pitchFamily="49" charset="0"/>
              <a:buChar char="o"/>
              <a:defRPr sz="12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838200" y="451910"/>
            <a:ext cx="10515600" cy="655540"/>
          </a:xfrm>
          <a:prstGeom prst="rect">
            <a:avLst/>
          </a:prstGeom>
        </p:spPr>
        <p:txBody>
          <a:bodyPr/>
          <a:lstStyle>
            <a:lvl1pPr>
              <a:defRPr lang="fr-FR" sz="2667" b="1" u="none" kern="1200" cap="all" baseline="0" dirty="0" smtClean="0">
                <a:solidFill>
                  <a:srgbClr val="87878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FF10633-471D-47A5-81EF-D7ABDF923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0" y="6113258"/>
            <a:ext cx="988201" cy="617887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DF2F667-FF21-481D-AC44-EEB15177928F}"/>
              </a:ext>
            </a:extLst>
          </p:cNvPr>
          <p:cNvCxnSpPr/>
          <p:nvPr userDrawn="1"/>
        </p:nvCxnSpPr>
        <p:spPr>
          <a:xfrm flipV="1">
            <a:off x="1314975" y="6570079"/>
            <a:ext cx="10080000" cy="27023"/>
          </a:xfrm>
          <a:prstGeom prst="line">
            <a:avLst/>
          </a:prstGeom>
          <a:ln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11394018" y="6421968"/>
            <a:ext cx="520700" cy="309033"/>
          </a:xfrm>
          <a:prstGeom prst="rect">
            <a:avLst/>
          </a:prstGeom>
        </p:spPr>
        <p:txBody>
          <a:bodyPr/>
          <a:lstStyle>
            <a:lvl1pPr>
              <a:defRPr sz="1067">
                <a:solidFill>
                  <a:srgbClr val="EA560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21F0E541-015C-4D14-81CE-F40D464D20D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358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13646"/>
            <a:ext cx="10515600" cy="4705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 b="1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9178" indent="-239178">
              <a:buClr>
                <a:srgbClr val="FF5E00"/>
              </a:buClr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1070" indent="-228594">
              <a:buClr>
                <a:srgbClr val="FF5E00"/>
              </a:buClr>
              <a:buFont typeface="Arial" panose="020B0604020202020204" pitchFamily="34" charset="0"/>
              <a:buChar char="□"/>
              <a:defRPr sz="1467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902835" indent="-228594">
              <a:buClr>
                <a:srgbClr val="FF5E00"/>
              </a:buClr>
              <a:buFont typeface="Arial" panose="020B0604020202020204" pitchFamily="34" charset="0"/>
              <a:buChar char="−"/>
              <a:defRPr sz="14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734665" indent="-228594">
              <a:buFont typeface="Courier New" panose="02070309020205020404" pitchFamily="49" charset="0"/>
              <a:buChar char="o"/>
              <a:defRPr sz="12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838200" y="451910"/>
            <a:ext cx="10515600" cy="655540"/>
          </a:xfrm>
          <a:prstGeom prst="rect">
            <a:avLst/>
          </a:prstGeom>
        </p:spPr>
        <p:txBody>
          <a:bodyPr/>
          <a:lstStyle>
            <a:lvl1pPr>
              <a:defRPr lang="fr-FR" sz="2667" b="1" u="none" kern="1200" cap="all" baseline="0" dirty="0" smtClean="0">
                <a:solidFill>
                  <a:srgbClr val="87878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FF10633-471D-47A5-81EF-D7ABDF923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0" y="6113258"/>
            <a:ext cx="988201" cy="617887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DF2F667-FF21-481D-AC44-EEB15177928F}"/>
              </a:ext>
            </a:extLst>
          </p:cNvPr>
          <p:cNvCxnSpPr/>
          <p:nvPr userDrawn="1"/>
        </p:nvCxnSpPr>
        <p:spPr>
          <a:xfrm flipV="1">
            <a:off x="1314975" y="6570079"/>
            <a:ext cx="10080000" cy="27023"/>
          </a:xfrm>
          <a:prstGeom prst="line">
            <a:avLst/>
          </a:prstGeom>
          <a:ln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11394018" y="6421968"/>
            <a:ext cx="520700" cy="309033"/>
          </a:xfrm>
          <a:prstGeom prst="rect">
            <a:avLst/>
          </a:prstGeom>
        </p:spPr>
        <p:txBody>
          <a:bodyPr/>
          <a:lstStyle>
            <a:lvl1pPr>
              <a:defRPr sz="1067">
                <a:solidFill>
                  <a:srgbClr val="EA560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21F0E541-015C-4D14-81CE-F40D464D20D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352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13646"/>
            <a:ext cx="10515600" cy="4705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 b="1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9178" indent="-239178">
              <a:buClr>
                <a:srgbClr val="FF5E00"/>
              </a:buClr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1070" indent="-228594">
              <a:buClr>
                <a:srgbClr val="FF5E00"/>
              </a:buClr>
              <a:buFont typeface="Arial" panose="020B0604020202020204" pitchFamily="34" charset="0"/>
              <a:buChar char="□"/>
              <a:defRPr sz="1467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902835" indent="-228594">
              <a:buClr>
                <a:srgbClr val="FF5E00"/>
              </a:buClr>
              <a:buFont typeface="Arial" panose="020B0604020202020204" pitchFamily="34" charset="0"/>
              <a:buChar char="−"/>
              <a:defRPr sz="14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734665" indent="-228594">
              <a:buFont typeface="Courier New" panose="02070309020205020404" pitchFamily="49" charset="0"/>
              <a:buChar char="o"/>
              <a:defRPr sz="12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838200" y="451910"/>
            <a:ext cx="10515600" cy="655540"/>
          </a:xfrm>
          <a:prstGeom prst="rect">
            <a:avLst/>
          </a:prstGeom>
        </p:spPr>
        <p:txBody>
          <a:bodyPr/>
          <a:lstStyle>
            <a:lvl1pPr>
              <a:defRPr lang="fr-FR" sz="2667" b="1" u="none" kern="1200" cap="all" baseline="0" dirty="0" smtClean="0">
                <a:solidFill>
                  <a:srgbClr val="87878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FF10633-471D-47A5-81EF-D7ABDF923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0" y="6113258"/>
            <a:ext cx="988201" cy="617887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DF2F667-FF21-481D-AC44-EEB15177928F}"/>
              </a:ext>
            </a:extLst>
          </p:cNvPr>
          <p:cNvCxnSpPr/>
          <p:nvPr userDrawn="1"/>
        </p:nvCxnSpPr>
        <p:spPr>
          <a:xfrm flipV="1">
            <a:off x="1314975" y="6570079"/>
            <a:ext cx="10080000" cy="27023"/>
          </a:xfrm>
          <a:prstGeom prst="line">
            <a:avLst/>
          </a:prstGeom>
          <a:ln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11394018" y="6421968"/>
            <a:ext cx="520700" cy="309033"/>
          </a:xfrm>
          <a:prstGeom prst="rect">
            <a:avLst/>
          </a:prstGeom>
        </p:spPr>
        <p:txBody>
          <a:bodyPr/>
          <a:lstStyle>
            <a:lvl1pPr>
              <a:defRPr sz="1067">
                <a:solidFill>
                  <a:srgbClr val="EA560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21F0E541-015C-4D14-81CE-F40D464D20D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133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13646"/>
            <a:ext cx="10515600" cy="4705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 b="1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39178" indent="-239178">
              <a:buClr>
                <a:srgbClr val="FF5E00"/>
              </a:buClr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1070" indent="-228594">
              <a:buClr>
                <a:srgbClr val="FF5E00"/>
              </a:buClr>
              <a:buFont typeface="Arial" panose="020B0604020202020204" pitchFamily="34" charset="0"/>
              <a:buChar char="□"/>
              <a:defRPr sz="1467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902835" indent="-228594">
              <a:buClr>
                <a:srgbClr val="FF5E00"/>
              </a:buClr>
              <a:buFont typeface="Arial" panose="020B0604020202020204" pitchFamily="34" charset="0"/>
              <a:buChar char="−"/>
              <a:defRPr sz="14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734665" indent="-228594">
              <a:buFont typeface="Courier New" panose="02070309020205020404" pitchFamily="49" charset="0"/>
              <a:buChar char="o"/>
              <a:defRPr sz="120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838200" y="451910"/>
            <a:ext cx="10515600" cy="655540"/>
          </a:xfrm>
          <a:prstGeom prst="rect">
            <a:avLst/>
          </a:prstGeom>
        </p:spPr>
        <p:txBody>
          <a:bodyPr/>
          <a:lstStyle>
            <a:lvl1pPr>
              <a:defRPr lang="fr-FR" sz="2667" b="1" u="none" kern="1200" cap="all" baseline="0" dirty="0" smtClean="0">
                <a:solidFill>
                  <a:srgbClr val="87878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FF10633-471D-47A5-81EF-D7ABDF923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0" y="6113258"/>
            <a:ext cx="988201" cy="617887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DF2F667-FF21-481D-AC44-EEB15177928F}"/>
              </a:ext>
            </a:extLst>
          </p:cNvPr>
          <p:cNvCxnSpPr/>
          <p:nvPr userDrawn="1"/>
        </p:nvCxnSpPr>
        <p:spPr>
          <a:xfrm flipV="1">
            <a:off x="1314975" y="6570079"/>
            <a:ext cx="10080000" cy="27023"/>
          </a:xfrm>
          <a:prstGeom prst="line">
            <a:avLst/>
          </a:prstGeom>
          <a:ln>
            <a:solidFill>
              <a:srgbClr val="878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11394018" y="6421968"/>
            <a:ext cx="520700" cy="309033"/>
          </a:xfrm>
          <a:prstGeom prst="rect">
            <a:avLst/>
          </a:prstGeom>
        </p:spPr>
        <p:txBody>
          <a:bodyPr/>
          <a:lstStyle>
            <a:lvl1pPr>
              <a:defRPr sz="1067">
                <a:solidFill>
                  <a:srgbClr val="EA560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21F0E541-015C-4D14-81CE-F40D464D20D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839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918F10-A6A5-3685-618D-CB3324CDD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373BE3-CF33-57B6-BDBF-0F4022441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7EFFD6-4B84-DC63-DE94-ADDAC4429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350EDB-CEA9-7D43-D9D8-D885BEAA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AE3DC6-3FE2-B4A5-6F63-7A17E35A2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3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FE7320-32B5-572A-A163-897EFCA4A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310BEE-8371-6630-C87D-0C0007857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458CE9-98CE-3FB3-4AD3-8DD7539E7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0122F3-8194-DABE-CD72-00146840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E5DC5-433E-17DD-4CD7-C6E287C1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49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C0FE0-5B5A-8CCF-9A3F-4EF202D2D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D5EC01-8340-DAAB-3404-BC45CE1625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FCD956-30A6-845D-8B09-012279D91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7401651-F0EF-D95A-8FE0-1DD83991E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74495D-7EAA-335F-BA68-E34B1B105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B2094C-9C21-EEEE-FF54-7F4CFD16A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45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09D58-E1EF-1E41-B03C-0098A69F1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9B68CD-2604-9F3F-5AF4-FA8970700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AD0B85-0E1D-CDD0-B855-5CCB0D8BE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232777-1243-E790-1686-9135125560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A6E73C3-DC00-8559-0F40-FBC5397C2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3442128-BAE5-0E0A-F8F1-59536C843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7FF8D0-6FEF-9D15-39F0-11396D612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102777-D938-153E-A4AB-76F18F7C5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43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9542C1-B0C2-274A-49FF-80CA4F1FE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BA67555-D47D-1859-76D5-20E613EB3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320BEF0-041C-F1B0-7C36-95082205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BBB750-3861-D54A-06B8-098929E93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54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CD6A574-EC05-7F4B-B5A5-FC50D2DE0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EA8E57-B732-A2B1-D3EF-82979EE33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C266E96-A03D-B532-7123-21F4F2CC8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403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DB088E-6B5D-C440-1CC7-22547350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DB281F-32A2-0E75-A228-57FF727C1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BC9530-ECE0-B1E6-3E48-F2DA36A92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615B3C-BC79-103A-533D-E8702F0C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A33E7E-AF6B-FCEE-304C-AA3AF8C2C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FD8FFD-ABD3-17B6-1A29-5607C224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14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D20BD-28C4-6B61-0149-760A0458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F73C36-F303-72A0-30F0-562562FCD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9C37948-5552-3E70-F996-7E5687C80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64BA21-E01A-C1CB-5189-C8ABF539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2322BE-5B27-0E8B-B1B2-2943C09D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4C591F-7459-9FED-1DCD-9539139C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0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4C1BD7-E808-6082-5696-045335A5C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8299"/>
            <a:ext cx="10515600" cy="1068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D66306-6BF5-05B9-6BC0-453A4181B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2357"/>
            <a:ext cx="10515600" cy="3613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0BC6C6-ABEE-E3A8-8EE0-4F332075F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24A905-F4B1-3D4D-9EF8-1F64B12C5BF2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9BBBFE-6346-2DCF-C9DE-3FE02CEBFC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6D91FE-2A59-CBE5-DC74-3FF8C876B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70795E2-B852-7047-962B-4AF0265712F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81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4" r:id="rId14"/>
    <p:sldLayoutId id="2147483666" r:id="rId15"/>
    <p:sldLayoutId id="2147483667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0167A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.png"/><Relationship Id="rId5" Type="http://schemas.openxmlformats.org/officeDocument/2006/relationships/hyperlink" Target="mailto:blabbe@audencia.com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youtube.com/playlist?list=PLY8PuiPhPZjFe69499cPfNm5r6OAlm-q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048BC-1FD9-4DCE-779B-4C49C9813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427352"/>
            <a:ext cx="10515599" cy="149777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kern="0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Cancer du sein et hormonothérapie adjuvante : </a:t>
            </a:r>
            <a:br>
              <a:rPr lang="fr-FR" kern="0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kern="0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apport d’un atelier d’Education Thérapeutique dédié et de son suivi digitalisé à 4 et 18 mois</a:t>
            </a:r>
            <a:br>
              <a:rPr lang="fr-FR" kern="150" dirty="0">
                <a:solidFill>
                  <a:schemeClr val="accent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3F319CE-6766-48D4-7F08-184C12374C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70340" y="4932709"/>
            <a:ext cx="7798278" cy="123700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fr-FR" altLang="fr-FR" b="1" dirty="0">
                <a:latin typeface="Calibri" panose="020F0502020204030204" pitchFamily="34" charset="0"/>
              </a:rPr>
              <a:t>Baptiste SAUTEREY, Nathalie BEAUMONT,</a:t>
            </a:r>
            <a:br>
              <a:rPr lang="fr-FR" altLang="fr-FR" b="1" dirty="0">
                <a:latin typeface="Calibri" panose="020F0502020204030204" pitchFamily="34" charset="0"/>
              </a:rPr>
            </a:br>
            <a:r>
              <a:rPr lang="fr-FR" altLang="fr-FR" b="1" dirty="0">
                <a:latin typeface="Calibri" panose="020F0502020204030204" pitchFamily="34" charset="0"/>
              </a:rPr>
              <a:t>Laetitia BRETAULT, Virginie BERGER, </a:t>
            </a:r>
            <a:br>
              <a:rPr lang="fr-FR" altLang="fr-FR" b="1" dirty="0">
                <a:latin typeface="Calibri" panose="020F0502020204030204" pitchFamily="34" charset="0"/>
              </a:rPr>
            </a:br>
            <a:r>
              <a:rPr lang="fr-FR" altLang="fr-FR" b="1" dirty="0">
                <a:latin typeface="Calibri" panose="020F0502020204030204" pitchFamily="34" charset="0"/>
              </a:rPr>
              <a:t>Blandine LABBE PINLON </a:t>
            </a:r>
            <a:r>
              <a:rPr lang="fr-FR" altLang="fr-FR" dirty="0">
                <a:latin typeface="Calibri" panose="020F0502020204030204" pitchFamily="34" charset="0"/>
              </a:rPr>
              <a:t>(Audencia, Patiente Partenaire)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97E11C-A543-7673-DB77-F46574EB9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8332" y="4925130"/>
            <a:ext cx="2057125" cy="125216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1488E9E-71B9-52E6-E25A-502ADA8E6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526" y="-23197"/>
            <a:ext cx="12265051" cy="279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2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4CC689B-25D4-DE97-880B-0B24214E9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547" y="2647294"/>
            <a:ext cx="6420556" cy="4705783"/>
          </a:xfrm>
        </p:spPr>
        <p:txBody>
          <a:bodyPr/>
          <a:lstStyle/>
          <a:p>
            <a:pPr marL="380990" indent="-380990">
              <a:lnSpc>
                <a:spcPct val="100000"/>
              </a:lnSpc>
            </a:pPr>
            <a:r>
              <a:rPr lang="fr-FR" b="0" dirty="0">
                <a:solidFill>
                  <a:schemeClr val="tx1"/>
                </a:solidFill>
              </a:rPr>
              <a:t>Patientes ICO</a:t>
            </a:r>
          </a:p>
          <a:p>
            <a:pPr marL="380990" indent="-380990">
              <a:lnSpc>
                <a:spcPct val="100000"/>
              </a:lnSpc>
            </a:pPr>
            <a:r>
              <a:rPr lang="fr-FR" b="0" dirty="0">
                <a:solidFill>
                  <a:schemeClr val="tx1"/>
                </a:solidFill>
              </a:rPr>
              <a:t>Nathalie Beaumont, IDE référente ETP</a:t>
            </a:r>
          </a:p>
          <a:p>
            <a:pPr marL="380990" indent="-380990">
              <a:lnSpc>
                <a:spcPct val="100000"/>
              </a:lnSpc>
            </a:pPr>
            <a:r>
              <a:rPr lang="fr-FR" b="0" dirty="0">
                <a:solidFill>
                  <a:schemeClr val="tx1"/>
                </a:solidFill>
              </a:rPr>
              <a:t>Laetitia Bretault, assistante ETP</a:t>
            </a:r>
          </a:p>
          <a:p>
            <a:pPr marL="380990" indent="-380990">
              <a:lnSpc>
                <a:spcPct val="100000"/>
              </a:lnSpc>
            </a:pPr>
            <a:r>
              <a:rPr lang="fr-FR" b="0" dirty="0">
                <a:solidFill>
                  <a:schemeClr val="tx1"/>
                </a:solidFill>
              </a:rPr>
              <a:t>Baptiste Sauterey, gynécologue sexologue</a:t>
            </a:r>
          </a:p>
          <a:p>
            <a:pPr marL="380990" indent="-380990">
              <a:lnSpc>
                <a:spcPct val="100000"/>
              </a:lnSpc>
            </a:pPr>
            <a:r>
              <a:rPr lang="fr-FR" b="0" dirty="0">
                <a:solidFill>
                  <a:schemeClr val="tx1"/>
                </a:solidFill>
              </a:rPr>
              <a:t>Blandine Labbé Pinlon, patiente partenaire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5A4B142-6BFC-36D5-4152-E48493AD3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781" y="993003"/>
            <a:ext cx="10515600" cy="655540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Remerciements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A4367B6-A9E6-10E5-2BBF-73F70B8DB3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881" y="3881884"/>
            <a:ext cx="1599453" cy="1496261"/>
          </a:xfrm>
          <a:prstGeom prst="rect">
            <a:avLst/>
          </a:prstGeom>
        </p:spPr>
      </p:pic>
      <p:pic>
        <p:nvPicPr>
          <p:cNvPr id="7" name="Image 6" descr="Une image contenant Visage humain, personne, sourire, Front&#10;&#10;Description générée automatiquement">
            <a:extLst>
              <a:ext uri="{FF2B5EF4-FFF2-40B4-BE49-F238E27FC236}">
                <a16:creationId xmlns:a16="http://schemas.microsoft.com/office/drawing/2014/main" id="{D03306BD-BCEC-E26F-B0E1-76B3B0DE142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8827928" y="2101427"/>
            <a:ext cx="975360" cy="1327573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5DB28A6-7421-944B-C54F-B3C9AE7A2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7318" y="2873488"/>
            <a:ext cx="1028663" cy="132757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87F0EE90-9F53-BC44-CDCC-40204377D5E8}"/>
              </a:ext>
            </a:extLst>
          </p:cNvPr>
          <p:cNvSpPr txBox="1"/>
          <p:nvPr/>
        </p:nvSpPr>
        <p:spPr>
          <a:xfrm>
            <a:off x="8305800" y="5664203"/>
            <a:ext cx="3495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/>
              <a:t>Aucun lien d’intérêt</a:t>
            </a:r>
          </a:p>
        </p:txBody>
      </p:sp>
      <p:sp>
        <p:nvSpPr>
          <p:cNvPr id="10" name="Text Box 25">
            <a:extLst>
              <a:ext uri="{FF2B5EF4-FFF2-40B4-BE49-F238E27FC236}">
                <a16:creationId xmlns:a16="http://schemas.microsoft.com/office/drawing/2014/main" id="{93C45E58-98A7-AB3C-AC40-E8E4B5B78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502107"/>
            <a:ext cx="6574536" cy="62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0048" tIns="65024" rIns="130048" bIns="65024">
            <a:spAutoFit/>
          </a:bodyPr>
          <a:lstStyle>
            <a:lvl1pPr marL="17463" indent="-17463" defTabSz="1720850"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720850"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720850"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720850"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720850"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72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72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72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72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7463" marR="0" lvl="0" indent="-17463" algn="ctr" defTabSz="172085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600" b="0" i="1" u="sng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virginie.</a:t>
            </a:r>
            <a:r>
              <a:rPr lang="fr-FR" altLang="fr-FR" sz="1600" i="1" u="sng" kern="0" dirty="0" err="1">
                <a:solidFill>
                  <a:srgbClr val="002060"/>
                </a:solidFill>
              </a:rPr>
              <a:t>berger</a:t>
            </a:r>
            <a:r>
              <a:rPr kumimoji="0" lang="fr-FR" altLang="fr-FR" sz="1600" b="0" i="1" u="sng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@ico.unicancer.fr</a:t>
            </a:r>
            <a:r>
              <a:rPr kumimoji="0" lang="fr-FR" altLang="fr-FR" sz="1600" b="0" i="1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kumimoji="0" lang="fr-FR" altLang="fr-FR" sz="1600" b="0" i="1" u="sng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blabbe@audencia.com</a:t>
            </a:r>
            <a:r>
              <a:rPr kumimoji="0" lang="fr-FR" altLang="fr-FR" sz="1600" b="0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kumimoji="0" lang="fr-FR" altLang="fr-FR" sz="1600" b="0" i="1" u="sng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ETP@ico.unicancer.fr</a:t>
            </a:r>
            <a:endParaRPr kumimoji="0" lang="fr-FR" altLang="fr-FR" sz="1600" b="0" i="1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653DCF5-36DE-4025-7810-05DC6553D3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5234" y="2873487"/>
            <a:ext cx="1009808" cy="132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9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84030" y="1103972"/>
            <a:ext cx="11443062" cy="5397908"/>
          </a:xfrm>
        </p:spPr>
        <p:txBody>
          <a:bodyPr>
            <a:normAutofit/>
          </a:bodyPr>
          <a:lstStyle/>
          <a:p>
            <a:pPr marL="353475" lvl="1" indent="-353475">
              <a:buClrTx/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Contexte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Incidence &gt; 60000, 75% Ho (+)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Adhésion 5 – 10 ans</a:t>
            </a:r>
          </a:p>
          <a:p>
            <a:pPr marL="599002" lvl="1" indent="-359824">
              <a:buClr>
                <a:srgbClr val="EA560D"/>
              </a:buClr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Effets secondaires Ho : impact &gt; Chimio à 2 ans</a:t>
            </a:r>
          </a:p>
          <a:p>
            <a:pPr marL="599002" lvl="1" indent="-359824">
              <a:buClr>
                <a:srgbClr val="EA560D"/>
              </a:buClr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Observance sous-optimale Ho (effets secondaires (ES), qualité de vie) </a:t>
            </a:r>
          </a:p>
          <a:p>
            <a:pPr marL="380990" indent="-380990"/>
            <a:endParaRPr lang="fr-FR" sz="800" dirty="0">
              <a:solidFill>
                <a:schemeClr val="tx1"/>
              </a:solidFill>
            </a:endParaRPr>
          </a:p>
          <a:p>
            <a:pPr marL="380990" indent="-380990"/>
            <a:r>
              <a:rPr lang="fr-FR" sz="2000" dirty="0">
                <a:solidFill>
                  <a:schemeClr val="tx1"/>
                </a:solidFill>
              </a:rPr>
              <a:t>Eduquer les patients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Exigence réglementaire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Pratique de soins personnalisée et globale</a:t>
            </a:r>
            <a:br>
              <a:rPr lang="fr-FR" sz="2000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centrée sur le patient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endParaRPr lang="fr-FR" sz="800" dirty="0">
              <a:solidFill>
                <a:schemeClr val="tx1"/>
              </a:solidFill>
            </a:endParaRPr>
          </a:p>
          <a:p>
            <a:pPr marL="380990" indent="-380990"/>
            <a:r>
              <a:rPr lang="fr-FR" sz="2000" dirty="0">
                <a:solidFill>
                  <a:schemeClr val="tx1"/>
                </a:solidFill>
              </a:rPr>
              <a:t>Renforcer le pouvoir d’agir des patientes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Comprendre sa maladie et son traitement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Prendre conscience du risque de rechute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Savoir gérer les effets secondaires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Améliorer l’adhésion au traitement</a:t>
            </a:r>
          </a:p>
          <a:p>
            <a:pPr marL="620168" lvl="1" indent="-380990">
              <a:buFont typeface="Arial" panose="020B0604020202020204" pitchFamily="34" charset="0"/>
              <a:buChar char="•"/>
            </a:pPr>
            <a:endParaRPr lang="fr-FR" sz="3867" dirty="0"/>
          </a:p>
          <a:p>
            <a:pPr marL="620168" lvl="1" indent="-380990">
              <a:buFont typeface="Arial" panose="020B0604020202020204" pitchFamily="34" charset="0"/>
              <a:buChar char="•"/>
            </a:pPr>
            <a:endParaRPr lang="fr-FR" sz="3867" dirty="0"/>
          </a:p>
          <a:p>
            <a:pPr marL="620168" lvl="1" indent="-380990">
              <a:buFont typeface="Arial" panose="020B0604020202020204" pitchFamily="34" charset="0"/>
              <a:buChar char="•"/>
            </a:pPr>
            <a:endParaRPr lang="fr-FR" sz="3867" dirty="0"/>
          </a:p>
          <a:p>
            <a:pPr marL="380990" indent="-380990"/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908" y="448432"/>
            <a:ext cx="11443063" cy="655540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éducation thérapeutique &amp; CANCER DU SEIN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FF7B12E-9804-236C-3D43-AC280975F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1884" y="3228016"/>
            <a:ext cx="4557513" cy="2526012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0B3D1F6-5050-BE80-EDF5-EBDB5956F935}"/>
              </a:ext>
            </a:extLst>
          </p:cNvPr>
          <p:cNvSpPr txBox="1"/>
          <p:nvPr/>
        </p:nvSpPr>
        <p:spPr>
          <a:xfrm>
            <a:off x="7444697" y="5958677"/>
            <a:ext cx="4021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C00000"/>
                </a:solidFill>
              </a:rPr>
              <a:t>Programme ETP / cancer du sein - ICO </a:t>
            </a:r>
          </a:p>
        </p:txBody>
      </p:sp>
    </p:spTree>
    <p:extLst>
      <p:ext uri="{BB962C8B-B14F-4D97-AF65-F5344CB8AC3E}">
        <p14:creationId xmlns:p14="http://schemas.microsoft.com/office/powerpoint/2010/main" val="183289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1BAA663-027D-C03E-E1B8-8E5D78BA6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F61DDAA-E7EA-BF05-47A1-351302068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467" y="454696"/>
            <a:ext cx="11443063" cy="65554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FOCUS / ATELIER HORMONOTHERAPIE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336688D-1920-2454-86E1-DF2B3B2B0B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8"/>
          <a:stretch>
            <a:fillRect/>
          </a:stretch>
        </p:blipFill>
        <p:spPr>
          <a:xfrm>
            <a:off x="180884" y="2006823"/>
            <a:ext cx="1172137" cy="2340049"/>
          </a:xfrm>
          <a:prstGeom prst="rect">
            <a:avLst/>
          </a:prstGeom>
        </p:spPr>
      </p:pic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58678E1A-F807-BC58-18A7-C4959B5DC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3021" y="1203789"/>
            <a:ext cx="7767283" cy="3946118"/>
          </a:xfrm>
        </p:spPr>
        <p:txBody>
          <a:bodyPr>
            <a:noAutofit/>
          </a:bodyPr>
          <a:lstStyle/>
          <a:p>
            <a:pPr marL="0" lvl="1" indent="0">
              <a:buClrTx/>
              <a:buNone/>
            </a:pPr>
            <a:r>
              <a:rPr lang="fr-FR" sz="2000" b="1" u="sng" dirty="0">
                <a:solidFill>
                  <a:srgbClr val="002060"/>
                </a:solidFill>
              </a:rPr>
              <a:t>ATELIER DEDIE</a:t>
            </a:r>
          </a:p>
          <a:p>
            <a:pPr marL="353475" lvl="1" indent="-353475">
              <a:buClrTx/>
              <a:buFont typeface="Arial" panose="020B0604020202020204" pitchFamily="34" charset="0"/>
              <a:buChar char="•"/>
            </a:pPr>
            <a:endParaRPr lang="fr-FR" sz="10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fr-FR" sz="1800" dirty="0">
                <a:solidFill>
                  <a:schemeClr val="tx1"/>
                </a:solidFill>
              </a:rPr>
              <a:t>Atelier collectif en présentiel en début de traitement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fr-FR" sz="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fr-FR" sz="1800" dirty="0">
                <a:solidFill>
                  <a:schemeClr val="tx1"/>
                </a:solidFill>
              </a:rPr>
              <a:t>Présentation des intervenants, échanges / patientes, vidéos courtes Questionnaires : connaissances et représentations Ho avant / après; satisfaction et qualité perçue des différents «attributs» de l’atelier 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fr-FR" sz="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fr-FR" sz="1800" b="1" dirty="0">
                <a:solidFill>
                  <a:schemeClr val="tx1"/>
                </a:solidFill>
              </a:rPr>
              <a:t>THÉMATIQUES</a:t>
            </a:r>
            <a:r>
              <a:rPr lang="fr-FR" sz="1800" dirty="0">
                <a:solidFill>
                  <a:schemeClr val="tx1"/>
                </a:solidFill>
              </a:rPr>
              <a:t> : r</a:t>
            </a:r>
            <a:r>
              <a:rPr lang="fr-FR" sz="1800" b="0" dirty="0">
                <a:solidFill>
                  <a:schemeClr val="tx1"/>
                </a:solidFill>
              </a:rPr>
              <a:t>eprésentations de l’hormonothérapie; </a:t>
            </a:r>
            <a:br>
              <a:rPr lang="fr-FR" sz="1800" b="0" dirty="0">
                <a:solidFill>
                  <a:schemeClr val="tx1"/>
                </a:solidFill>
              </a:rPr>
            </a:br>
            <a:r>
              <a:rPr lang="fr-FR" sz="1800" b="0" dirty="0">
                <a:solidFill>
                  <a:schemeClr val="tx1"/>
                </a:solidFill>
              </a:rPr>
              <a:t>indication et mécanismes d’action; les différents traitements; </a:t>
            </a:r>
            <a:br>
              <a:rPr lang="fr-FR" sz="1800" b="0" dirty="0">
                <a:solidFill>
                  <a:schemeClr val="tx1"/>
                </a:solidFill>
              </a:rPr>
            </a:br>
            <a:r>
              <a:rPr lang="fr-FR" sz="1800" b="0" dirty="0">
                <a:solidFill>
                  <a:schemeClr val="tx1"/>
                </a:solidFill>
              </a:rPr>
              <a:t>les effets secondaires (ES) et solutions pour les gérer au mieux</a:t>
            </a:r>
            <a:endParaRPr lang="fr-FR" sz="1800" b="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544A44D-204F-25E7-1A42-826EA9815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9960" y="1561381"/>
            <a:ext cx="2402271" cy="242245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23C1F2D-3157-0C72-0471-257E89B7B8BC}"/>
              </a:ext>
            </a:extLst>
          </p:cNvPr>
          <p:cNvSpPr txBox="1"/>
          <p:nvPr/>
        </p:nvSpPr>
        <p:spPr>
          <a:xfrm>
            <a:off x="9299960" y="4149562"/>
            <a:ext cx="25466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200" i="1" u="sng" dirty="0">
                <a:solidFill>
                  <a:srgbClr val="1F497D"/>
                </a:solidFill>
                <a:effectLst/>
                <a:latin typeface="Montserrat Light" panose="00000400000000000000" pitchFamily="2" charset="0"/>
                <a:ea typeface="Times New Roman" panose="02020603050405020304" pitchFamily="18" charset="0"/>
                <a:hlinkClick r:id="rId4" tooltip="URL d'origine: https://antiphishing.vadesecure.com/v4?f=SVN0TjFBb1k5Qk8zQ2E1YQ_MOWI0cZ9FZ0QXGOh26SiB7gMHpqYj81K7F5RxJNYmY7rOF83C4nIFnYe_L3q8gQ&amp;i=YXJwbnI5ZGY3YXM2MThBYezeqTuweOv76m1_-Y9DL7c&amp;k=ogd1&amp;r=d2RpVFJVaTVtcFJRWFNMYgUCccn-1qtBKAyHyxHi-NDB-ZoY4iyXBw8ME"/>
              </a:rPr>
              <a:t>https://www.youtube.com/playlist?list=PLY8PuiPhPZjFe69499cPfNm5r6OAlm-qS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C1A8EE7-C8E7-F0FB-2047-6AB6726483B5}"/>
              </a:ext>
            </a:extLst>
          </p:cNvPr>
          <p:cNvSpPr txBox="1"/>
          <p:nvPr/>
        </p:nvSpPr>
        <p:spPr>
          <a:xfrm>
            <a:off x="1101700" y="4769620"/>
            <a:ext cx="1071583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fr-FR" sz="20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SUIVIS DIGITALISES A 4 ET 18 MOIS</a:t>
            </a:r>
            <a:endParaRPr lang="fr-FR" sz="2000" b="1" u="sng" dirty="0">
              <a:solidFill>
                <a:srgbClr val="002060"/>
              </a:solidFill>
            </a:endParaRPr>
          </a:p>
          <a:p>
            <a:pPr marL="0" lvl="1" indent="0">
              <a:buClrTx/>
              <a:buNone/>
            </a:pPr>
            <a:endParaRPr lang="fr-FR" sz="400" b="1" u="sng" dirty="0">
              <a:solidFill>
                <a:schemeClr val="tx1"/>
              </a:solidFill>
            </a:endParaRPr>
          </a:p>
          <a:p>
            <a:pPr marL="0" lvl="1" indent="0">
              <a:buClrTx/>
              <a:buNone/>
            </a:pPr>
            <a:endParaRPr lang="fr-FR" sz="1000" b="1" u="sng" dirty="0">
              <a:solidFill>
                <a:schemeClr val="tx1"/>
              </a:solidFill>
            </a:endParaRPr>
          </a:p>
          <a:p>
            <a:pPr marL="285750" lvl="1" indent="-285750">
              <a:buClrTx/>
              <a:buFont typeface="Wingdings" panose="05000000000000000000" pitchFamily="2" charset="2"/>
              <a:buChar char="§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Formulaires en ligne, au fil du temps, liens envoyés par mail aux patientes avec leur consentement</a:t>
            </a:r>
          </a:p>
          <a:p>
            <a:pPr marL="285750" lvl="1" indent="-285750">
              <a:buClrTx/>
              <a:buFont typeface="Wingdings" panose="05000000000000000000" pitchFamily="2" charset="2"/>
              <a:buChar char="§"/>
            </a:pP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ClrTx/>
              <a:buFont typeface="Wingdings" panose="05000000000000000000" pitchFamily="2" charset="2"/>
              <a:buChar char="§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THÉMATIQUES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: Bilan / auto-gestion des ES et rappels pédagogiques adaptés; </a:t>
            </a:r>
          </a:p>
          <a:p>
            <a:pPr marL="0" lvl="1">
              <a:buClrTx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Utilité et bénéfices d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dispositif perçus par les patientes (de leur point de vue)</a:t>
            </a:r>
          </a:p>
        </p:txBody>
      </p:sp>
    </p:spTree>
    <p:extLst>
      <p:ext uri="{BB962C8B-B14F-4D97-AF65-F5344CB8AC3E}">
        <p14:creationId xmlns:p14="http://schemas.microsoft.com/office/powerpoint/2010/main" val="198164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4ECD275-553E-05D4-E306-4D957F8BA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8A3CCF2C-7F5D-2E01-D136-861F277CE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577" y="1299738"/>
            <a:ext cx="6374975" cy="1131089"/>
          </a:xfrm>
        </p:spPr>
        <p:txBody>
          <a:bodyPr>
            <a:noAutofit/>
          </a:bodyPr>
          <a:lstStyle/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1800" b="1" dirty="0">
                <a:solidFill>
                  <a:schemeClr val="tx1"/>
                </a:solidFill>
              </a:rPr>
              <a:t>BILAN / AUTO-GESTION DES EFFETS SECONDAIRES:</a:t>
            </a:r>
            <a:br>
              <a:rPr lang="fr-FR" sz="1800" b="1" dirty="0">
                <a:solidFill>
                  <a:schemeClr val="tx1"/>
                </a:solidFill>
              </a:rPr>
            </a:br>
            <a:r>
              <a:rPr lang="fr-FR" sz="1800" dirty="0">
                <a:solidFill>
                  <a:schemeClr val="tx1"/>
                </a:solidFill>
              </a:rPr>
              <a:t>fréquence des ES ressentis (3 derniers mois), 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800" dirty="0">
                <a:solidFill>
                  <a:schemeClr val="tx1"/>
                </a:solidFill>
              </a:rPr>
              <a:t>    autogestion : efficacité perçue, solutions adoptées 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800" dirty="0">
                <a:solidFill>
                  <a:schemeClr val="tx1"/>
                </a:solidFill>
              </a:rPr>
              <a:t>    parmi celles préconisées (</a:t>
            </a:r>
            <a:r>
              <a:rPr lang="fr-FR" sz="1800" b="1" dirty="0">
                <a:solidFill>
                  <a:schemeClr val="tx1"/>
                </a:solidFill>
              </a:rPr>
              <a:t>rappels éducatifs adaptés</a:t>
            </a:r>
            <a:r>
              <a:rPr lang="fr-FR" sz="1800" dirty="0">
                <a:solidFill>
                  <a:schemeClr val="tx1"/>
                </a:solidFill>
              </a:rPr>
              <a:t>)</a:t>
            </a:r>
            <a:endParaRPr lang="fr-FR" dirty="0">
              <a:solidFill>
                <a:schemeClr val="tx1"/>
              </a:solidFill>
            </a:endParaRPr>
          </a:p>
          <a:p>
            <a:pPr lvl="1" algn="just">
              <a:lnSpc>
                <a:spcPct val="110000"/>
              </a:lnSpc>
              <a:spcBef>
                <a:spcPts val="0"/>
              </a:spcBef>
            </a:pPr>
            <a:endParaRPr lang="fr-FR" dirty="0">
              <a:solidFill>
                <a:schemeClr val="tx1"/>
              </a:solidFill>
            </a:endParaRPr>
          </a:p>
          <a:p>
            <a:pPr lvl="1" algn="just">
              <a:lnSpc>
                <a:spcPct val="110000"/>
              </a:lnSpc>
              <a:spcBef>
                <a:spcPts val="0"/>
              </a:spcBef>
            </a:pPr>
            <a:endParaRPr lang="fr-FR" dirty="0">
              <a:solidFill>
                <a:schemeClr val="tx1"/>
              </a:solidFill>
            </a:endParaRPr>
          </a:p>
          <a:p>
            <a:pPr lvl="1" algn="just">
              <a:lnSpc>
                <a:spcPct val="110000"/>
              </a:lnSpc>
              <a:spcBef>
                <a:spcPts val="0"/>
              </a:spcBef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901C9C77-FA5C-FCC1-F839-BD39EC308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667" y="429351"/>
            <a:ext cx="10515600" cy="655540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rgbClr val="002060"/>
                </a:solidFill>
              </a:rPr>
              <a:t>(1) SUIVIS DIGITALISES A 4 ET 18 MOIS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61D37A-B259-62C4-71C7-F91CF0E7BD87}"/>
              </a:ext>
            </a:extLst>
          </p:cNvPr>
          <p:cNvSpPr txBox="1"/>
          <p:nvPr/>
        </p:nvSpPr>
        <p:spPr>
          <a:xfrm>
            <a:off x="6905345" y="1691025"/>
            <a:ext cx="45451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fr-FR" sz="14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Exemple :  Douleur</a:t>
            </a:r>
            <a:r>
              <a:rPr kumimoji="0" lang="fr-FR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 articulaires et musculaires </a:t>
            </a:r>
            <a:endParaRPr lang="fr-FR" sz="1400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5B9A3BA-76AA-EDF2-E68B-B4AB0A5E9367}"/>
              </a:ext>
            </a:extLst>
          </p:cNvPr>
          <p:cNvSpPr txBox="1">
            <a:spLocks/>
          </p:cNvSpPr>
          <p:nvPr/>
        </p:nvSpPr>
        <p:spPr>
          <a:xfrm>
            <a:off x="565454" y="2626923"/>
            <a:ext cx="4804406" cy="1131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133" b="1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39178" indent="-23917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5E00"/>
              </a:buClr>
              <a:buFont typeface="Wingdings" panose="05000000000000000000" pitchFamily="2" charset="2"/>
              <a:buChar char="§"/>
              <a:defRPr sz="1600" b="0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81070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5E00"/>
              </a:buClr>
              <a:buFont typeface="Arial" panose="020B0604020202020204" pitchFamily="34" charset="0"/>
              <a:buChar char="□"/>
              <a:defRPr sz="1467" b="0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02835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5E00"/>
              </a:buClr>
              <a:buFont typeface="Arial" panose="020B0604020202020204" pitchFamily="34" charset="0"/>
              <a:buChar char="−"/>
              <a:defRPr sz="1400" b="0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34665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200" b="0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bouffées de chaleur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douleurs musculaires et articulaires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sécheresse vaginale et  troubles intimes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problèmes de fatigue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troubles de l’humeur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troubles du sommeil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prise de poids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</a:pPr>
            <a:endParaRPr lang="fr-FR" dirty="0">
              <a:solidFill>
                <a:schemeClr val="tx1"/>
              </a:solidFill>
            </a:endParaRPr>
          </a:p>
          <a:p>
            <a:pPr lvl="1" algn="just">
              <a:lnSpc>
                <a:spcPct val="110000"/>
              </a:lnSpc>
              <a:spcBef>
                <a:spcPts val="0"/>
              </a:spcBef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FBC541D-E1B6-4E1B-C66C-9DA5C5BF3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858" y="1938417"/>
            <a:ext cx="5634142" cy="3889375"/>
          </a:xfrm>
          <a:prstGeom prst="rect">
            <a:avLst/>
          </a:prstGeom>
        </p:spPr>
      </p:pic>
      <p:sp>
        <p:nvSpPr>
          <p:cNvPr id="6" name="Espace réservé du contenu 1">
            <a:extLst>
              <a:ext uri="{FF2B5EF4-FFF2-40B4-BE49-F238E27FC236}">
                <a16:creationId xmlns:a16="http://schemas.microsoft.com/office/drawing/2014/main" id="{816CE1D8-551F-674B-E566-CE29CD684B4C}"/>
              </a:ext>
            </a:extLst>
          </p:cNvPr>
          <p:cNvSpPr txBox="1">
            <a:spLocks/>
          </p:cNvSpPr>
          <p:nvPr/>
        </p:nvSpPr>
        <p:spPr>
          <a:xfrm>
            <a:off x="271578" y="4992717"/>
            <a:ext cx="6004558" cy="1131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133" b="1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39178" indent="-23917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5E00"/>
              </a:buClr>
              <a:buFont typeface="Wingdings" panose="05000000000000000000" pitchFamily="2" charset="2"/>
              <a:buChar char="§"/>
              <a:defRPr sz="1600" b="0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81070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5E00"/>
              </a:buClr>
              <a:buFont typeface="Arial" panose="020B0604020202020204" pitchFamily="34" charset="0"/>
              <a:buChar char="□"/>
              <a:defRPr sz="1467" b="0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02835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5E00"/>
              </a:buClr>
              <a:buFont typeface="Arial" panose="020B0604020202020204" pitchFamily="34" charset="0"/>
              <a:buChar char="−"/>
              <a:defRPr sz="1400" b="0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34665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200" b="0" i="0" kern="1200">
                <a:solidFill>
                  <a:srgbClr val="7373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1800" b="1" dirty="0">
                <a:solidFill>
                  <a:prstClr val="black"/>
                </a:solidFill>
              </a:rPr>
              <a:t>Autres ES ressentis </a:t>
            </a:r>
            <a:r>
              <a:rPr lang="fr-FR" sz="1800" dirty="0">
                <a:solidFill>
                  <a:prstClr val="black"/>
                </a:solidFill>
              </a:rPr>
              <a:t>ou </a:t>
            </a:r>
            <a:r>
              <a:rPr lang="fr-FR" sz="1800" b="1" dirty="0">
                <a:solidFill>
                  <a:prstClr val="black"/>
                </a:solidFill>
              </a:rPr>
              <a:t>difficultés particulières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800" b="1" dirty="0">
              <a:solidFill>
                <a:prstClr val="black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1800" b="1" dirty="0">
                <a:solidFill>
                  <a:prstClr val="black"/>
                </a:solidFill>
              </a:rPr>
              <a:t>Prise de contact </a:t>
            </a:r>
            <a:r>
              <a:rPr lang="fr-FR" sz="1800" dirty="0">
                <a:solidFill>
                  <a:prstClr val="black"/>
                </a:solidFill>
              </a:rPr>
              <a:t>possible avec / par </a:t>
            </a:r>
            <a:r>
              <a:rPr lang="fr-FR" sz="1800" b="1" dirty="0">
                <a:solidFill>
                  <a:prstClr val="black"/>
                </a:solidFill>
              </a:rPr>
              <a:t>l’équipe d’ET </a:t>
            </a:r>
            <a:endParaRPr lang="fr-FR" dirty="0">
              <a:solidFill>
                <a:schemeClr val="tx1"/>
              </a:solidFill>
            </a:endParaRPr>
          </a:p>
          <a:p>
            <a:pPr marL="0" lvl="1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92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0B32577-86C2-528F-FAA4-0149B528EC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74C8AC06-1C4E-89EA-70D0-3BB02B7B0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56" y="1562409"/>
            <a:ext cx="7271377" cy="2077262"/>
          </a:xfrm>
        </p:spPr>
        <p:txBody>
          <a:bodyPr>
            <a:noAutofit/>
          </a:bodyPr>
          <a:lstStyle/>
          <a:p>
            <a:pPr marL="239178" marR="0" lvl="1" indent="-23917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BILAN UTILITÉ / VALEUR PERÇUE DU DISPOSITIF   </a:t>
            </a:r>
            <a:b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(atelier ET + suivis digitalisés) :</a:t>
            </a:r>
            <a:br>
              <a:rPr kumimoji="0" lang="fr-F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fr-FR" sz="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None/>
              <a:tabLst/>
              <a:defRPr/>
            </a:pPr>
            <a:r>
              <a:rPr lang="fr-FR" sz="2000" dirty="0">
                <a:solidFill>
                  <a:prstClr val="black"/>
                </a:solidFill>
              </a:rPr>
              <a:t>   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des bénéfices et coûts du dispositif 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perçus par les patientes (de leur point de vue)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None/>
              <a:tabLst/>
              <a:defRPr/>
            </a:pPr>
            <a:br>
              <a:rPr lang="fr-FR" sz="1400" dirty="0">
                <a:solidFill>
                  <a:prstClr val="black"/>
                </a:solidFill>
              </a:rPr>
            </a:br>
            <a:r>
              <a:rPr lang="fr-FR" sz="800" dirty="0">
                <a:solidFill>
                  <a:prstClr val="black"/>
                </a:solidFill>
              </a:rPr>
              <a:t>         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=&gt; </a:t>
            </a:r>
            <a:r>
              <a:rPr kumimoji="0" lang="fr-FR" sz="1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travail réflexif des patientes sur les apports de l’ET</a:t>
            </a:r>
            <a:r>
              <a:rPr lang="fr-FR" sz="1800" b="1" dirty="0">
                <a:solidFill>
                  <a:prstClr val="black"/>
                </a:solidFill>
              </a:rPr>
              <a:t>   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None/>
              <a:tabLst/>
              <a:defRPr/>
            </a:pPr>
            <a:endParaRPr lang="fr-FR" sz="800" b="1" dirty="0">
              <a:solidFill>
                <a:prstClr val="black"/>
              </a:solidFill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None/>
              <a:tabLst/>
              <a:defRPr/>
            </a:pPr>
            <a:r>
              <a:rPr lang="fr-FR" sz="1800" b="1" dirty="0">
                <a:solidFill>
                  <a:prstClr val="black"/>
                </a:solidFill>
              </a:rPr>
              <a:t>    =&gt;</a:t>
            </a:r>
            <a:r>
              <a:rPr kumimoji="0" lang="fr-FR" sz="1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retour d’expérience patient aux équipes d’ET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None/>
              <a:tabLst/>
              <a:defRPr/>
            </a:pPr>
            <a:r>
              <a:rPr lang="fr-FR" sz="1800" b="1" dirty="0">
                <a:solidFill>
                  <a:prstClr val="black"/>
                </a:solidFill>
              </a:rPr>
              <a:t>    </a:t>
            </a:r>
            <a:r>
              <a:rPr kumimoji="0" lang="fr-FR" sz="18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(source de motivation et d’amélioration / valorisation du dispositif)</a:t>
            </a:r>
            <a:endParaRPr kumimoji="0" lang="fr-FR" sz="200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None/>
              <a:tabLst/>
              <a:defRPr/>
            </a:pPr>
            <a:endParaRPr lang="fr-FR" sz="2000" u="sng" dirty="0">
              <a:solidFill>
                <a:prstClr val="black"/>
              </a:solidFill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None/>
              <a:tabLst/>
              <a:defRPr/>
            </a:pPr>
            <a:endParaRPr lang="fr-FR" sz="2000" u="sng" dirty="0">
              <a:solidFill>
                <a:schemeClr val="tx1"/>
              </a:solidFill>
            </a:endParaRPr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E6C3E811-BB89-35EA-C952-B684F874A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745" y="478474"/>
            <a:ext cx="10515600" cy="655540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rgbClr val="002060"/>
                </a:solidFill>
              </a:rPr>
              <a:t>(2) SUIVIS DIGITALISES A 4 ET 18 MOIS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0F31C1A-A3C1-7FC3-F0CF-F6EA828FF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350" y="4322998"/>
            <a:ext cx="5205139" cy="187668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CC86A7D-2382-C49B-B20E-ECF756BF0451}"/>
              </a:ext>
            </a:extLst>
          </p:cNvPr>
          <p:cNvSpPr txBox="1"/>
          <p:nvPr/>
        </p:nvSpPr>
        <p:spPr>
          <a:xfrm>
            <a:off x="10688768" y="5830349"/>
            <a:ext cx="1210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../…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DFD86FC-779C-3D0E-CB40-5A081FBED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2233" y="1340526"/>
            <a:ext cx="5205139" cy="459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6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6530DA4-CF90-BEFF-9043-ED86AA1D5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Titre 2">
            <a:extLst>
              <a:ext uri="{FF2B5EF4-FFF2-40B4-BE49-F238E27FC236}">
                <a16:creationId xmlns:a16="http://schemas.microsoft.com/office/drawing/2014/main" id="{79288DAB-F2CE-C1A3-3878-0BCBCE1A4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191" y="486630"/>
            <a:ext cx="11443063" cy="65554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EVALUATION DU DISPOSITIF</a:t>
            </a:r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2116214E-B1D5-9319-2CCC-23EFBDE29B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1483025"/>
              </p:ext>
            </p:extLst>
          </p:nvPr>
        </p:nvGraphicFramePr>
        <p:xfrm>
          <a:off x="764873" y="1652391"/>
          <a:ext cx="10351698" cy="4494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810A806C-FFD5-93F4-FBAF-FD40B5DA1A44}"/>
              </a:ext>
            </a:extLst>
          </p:cNvPr>
          <p:cNvSpPr txBox="1"/>
          <p:nvPr/>
        </p:nvSpPr>
        <p:spPr>
          <a:xfrm>
            <a:off x="2539757" y="1437039"/>
            <a:ext cx="6094562" cy="427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Etude longitudinale : entre juin 2022 et avril 2025 </a:t>
            </a:r>
          </a:p>
        </p:txBody>
      </p:sp>
    </p:spTree>
    <p:extLst>
      <p:ext uri="{BB962C8B-B14F-4D97-AF65-F5344CB8AC3E}">
        <p14:creationId xmlns:p14="http://schemas.microsoft.com/office/powerpoint/2010/main" val="139858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2D53AE3-68C3-FF47-FE33-C62D23CBE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11D524AC-1967-85B9-AB8D-253F41402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8740" y="6089142"/>
            <a:ext cx="42661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(*) % cumulé « d’accord » (4) et de « tout à fait d’accord » (5))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64A6B89-D1CA-5E37-893A-C7F57ADEEB0C}"/>
              </a:ext>
            </a:extLst>
          </p:cNvPr>
          <p:cNvSpPr txBox="1"/>
          <p:nvPr/>
        </p:nvSpPr>
        <p:spPr>
          <a:xfrm>
            <a:off x="-691128" y="494967"/>
            <a:ext cx="101232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lnSpc>
                <a:spcPct val="100000"/>
              </a:lnSpc>
              <a:spcBef>
                <a:spcPts val="0"/>
              </a:spcBef>
            </a:pPr>
            <a:r>
              <a:rPr lang="fr-FR" sz="2400" b="1" dirty="0">
                <a:solidFill>
                  <a:srgbClr val="C00000"/>
                </a:solidFill>
              </a:rPr>
              <a:t>Apport de connaissances, soutien </a:t>
            </a:r>
            <a:br>
              <a:rPr lang="fr-FR" sz="2400" b="1" dirty="0">
                <a:solidFill>
                  <a:srgbClr val="C00000"/>
                </a:solidFill>
              </a:rPr>
            </a:br>
            <a:r>
              <a:rPr lang="fr-FR" sz="2400" b="1" dirty="0">
                <a:solidFill>
                  <a:srgbClr val="C00000"/>
                </a:solidFill>
              </a:rPr>
              <a:t>et compétences (</a:t>
            </a:r>
            <a:r>
              <a:rPr lang="fr-FR" sz="2400" b="1" dirty="0" err="1">
                <a:solidFill>
                  <a:srgbClr val="C00000"/>
                </a:solidFill>
              </a:rPr>
              <a:t>auto-soins</a:t>
            </a:r>
            <a:r>
              <a:rPr lang="fr-FR" sz="2400" b="1" dirty="0">
                <a:solidFill>
                  <a:srgbClr val="C00000"/>
                </a:solidFill>
              </a:rPr>
              <a:t> et psychosociales)</a:t>
            </a:r>
            <a:endParaRPr lang="fr-FR" sz="2400" dirty="0">
              <a:solidFill>
                <a:srgbClr val="C00000"/>
              </a:solidFill>
            </a:endParaRPr>
          </a:p>
        </p:txBody>
      </p: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A2AE74D-633F-55AF-5537-A3A3F7691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291771"/>
              </p:ext>
            </p:extLst>
          </p:nvPr>
        </p:nvGraphicFramePr>
        <p:xfrm>
          <a:off x="889629" y="1464463"/>
          <a:ext cx="9617005" cy="44830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33269">
                  <a:extLst>
                    <a:ext uri="{9D8B030D-6E8A-4147-A177-3AD203B41FA5}">
                      <a16:colId xmlns:a16="http://schemas.microsoft.com/office/drawing/2014/main" val="3552282409"/>
                    </a:ext>
                  </a:extLst>
                </a:gridCol>
                <a:gridCol w="992038">
                  <a:extLst>
                    <a:ext uri="{9D8B030D-6E8A-4147-A177-3AD203B41FA5}">
                      <a16:colId xmlns:a16="http://schemas.microsoft.com/office/drawing/2014/main" val="3987254335"/>
                    </a:ext>
                  </a:extLst>
                </a:gridCol>
                <a:gridCol w="991698">
                  <a:extLst>
                    <a:ext uri="{9D8B030D-6E8A-4147-A177-3AD203B41FA5}">
                      <a16:colId xmlns:a16="http://schemas.microsoft.com/office/drawing/2014/main" val="3715331757"/>
                    </a:ext>
                  </a:extLst>
                </a:gridCol>
              </a:tblGrid>
              <a:tr h="449069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UTILITE &amp; VALEUR PERCUE DU DISPOSITIF 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4 MOIS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18 MOIS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884070783"/>
                  </a:ext>
                </a:extLst>
              </a:tr>
              <a:tr h="563534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  <a:t>Mieux comprendre le traitement </a:t>
                      </a:r>
                      <a:b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</a:rPr>
                        <a:t>(indication, mode d’action, importance de l’observance)</a:t>
                      </a:r>
                      <a:endParaRPr lang="fr-FR" sz="14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95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-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1540125916"/>
                  </a:ext>
                </a:extLst>
              </a:tr>
              <a:tr h="36181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  <a:t>Mieux gérer les effets secondaires du traitement</a:t>
                      </a:r>
                      <a:endParaRPr lang="fr-FR" sz="14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>
                          <a:effectLst/>
                        </a:rPr>
                        <a:t>78</a:t>
                      </a:r>
                      <a:endParaRPr lang="fr-FR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>
                          <a:effectLst/>
                        </a:rPr>
                        <a:t>60</a:t>
                      </a:r>
                      <a:endParaRPr lang="fr-FR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50584947"/>
                  </a:ext>
                </a:extLst>
              </a:tr>
              <a:tr h="53087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  <a:t>Aider à adopter des comportements de santé adaptés</a:t>
                      </a:r>
                      <a:b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</a:rPr>
                        <a:t>(ex : APA, alimentation équilibrée, surveillance du poids ...)</a:t>
                      </a:r>
                      <a:endParaRPr lang="fr-FR" sz="14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94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70 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99321603"/>
                  </a:ext>
                </a:extLst>
              </a:tr>
              <a:tr h="445507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  <a:t>Aider à adapter son mode de vie à son état de santé </a:t>
                      </a:r>
                      <a:b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</a:rPr>
                        <a:t>(ex : activités familiales, professionnelles, sociales)</a:t>
                      </a:r>
                      <a:endParaRPr lang="fr-FR" sz="14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83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>
                          <a:effectLst/>
                        </a:rPr>
                        <a:t>57</a:t>
                      </a:r>
                      <a:endParaRPr lang="fr-FR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1369155797"/>
                  </a:ext>
                </a:extLst>
              </a:tr>
              <a:tr h="34516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  <a:t>Mieux partager les effets secondaires du traitement avec son entourage</a:t>
                      </a:r>
                      <a:endParaRPr lang="fr-FR" sz="14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82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>
                          <a:effectLst/>
                        </a:rPr>
                        <a:t>60</a:t>
                      </a:r>
                      <a:endParaRPr lang="fr-FR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444919483"/>
                  </a:ext>
                </a:extLst>
              </a:tr>
              <a:tr h="541122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  <a:t>Bénéficier d’un suivi personnalisé et global </a:t>
                      </a:r>
                      <a:b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  <a:t>pendant le parcours de rétablissement / l’après-cancer</a:t>
                      </a:r>
                      <a:endParaRPr lang="fr-FR" sz="14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-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>
                          <a:effectLst/>
                        </a:rPr>
                        <a:t>63</a:t>
                      </a:r>
                      <a:endParaRPr lang="fr-FR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789671398"/>
                  </a:ext>
                </a:extLst>
              </a:tr>
              <a:tr h="349648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  <a:t>Rester motivée pour poursuivre le traitement </a:t>
                      </a: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</a:rPr>
                        <a:t>(observance)</a:t>
                      </a:r>
                      <a:endParaRPr lang="fr-FR" sz="14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>
                          <a:effectLst/>
                        </a:rPr>
                        <a:t>-</a:t>
                      </a:r>
                      <a:endParaRPr lang="fr-FR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62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985154997"/>
                  </a:ext>
                </a:extLst>
              </a:tr>
              <a:tr h="445507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kern="0" dirty="0">
                          <a:solidFill>
                            <a:schemeClr val="tx1"/>
                          </a:solidFill>
                          <a:effectLst/>
                        </a:rPr>
                        <a:t>Savoir prendre contact avec des professionnels de santé pour mieux gérer les ES </a:t>
                      </a: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</a:rPr>
                        <a:t>(si besoin)</a:t>
                      </a:r>
                      <a:endParaRPr lang="fr-FR" sz="14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-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64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194261088"/>
                  </a:ext>
                </a:extLst>
              </a:tr>
              <a:tr h="450828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SATISFACTION GLOBALE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98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effectLst/>
                        </a:rPr>
                        <a:t>96</a:t>
                      </a:r>
                      <a:endParaRPr lang="fr-FR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028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64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EB8C90F-FE30-4DCE-F37A-FEA4C01E8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0BF16E34-9326-46C8-2B59-341258997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14" y="4343059"/>
            <a:ext cx="78830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(*) ESR = ES ressenti</a:t>
            </a:r>
            <a:r>
              <a:rPr lang="fr-FR" altLang="fr-FR" sz="1200" dirty="0">
                <a:solidFill>
                  <a:srgbClr val="000000"/>
                </a:solidFill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moins assez souvent au cours des 3 derniers mois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EFP : efficacité perçue de l’autogestion (% cumulé / échelons 4 et 5)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F4F2B65-0808-7C94-758C-12A889867203}"/>
              </a:ext>
            </a:extLst>
          </p:cNvPr>
          <p:cNvSpPr txBox="1"/>
          <p:nvPr/>
        </p:nvSpPr>
        <p:spPr>
          <a:xfrm>
            <a:off x="0" y="5204664"/>
            <a:ext cx="10770669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2400" b="1" dirty="0">
                <a:solidFill>
                  <a:srgbClr val="C00000"/>
                </a:solidFill>
              </a:rPr>
              <a:t>Bilan observance à 18 mois 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fr-FR" sz="800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b="1" dirty="0"/>
              <a:t>Interruption temporaire : 33% - Changement de molécule : 29% - Arrêt définitif = 8%</a:t>
            </a:r>
          </a:p>
        </p:txBody>
      </p: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E5F8C49F-0C05-B6E3-F852-2E460B7E6D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432616"/>
              </p:ext>
            </p:extLst>
          </p:nvPr>
        </p:nvGraphicFramePr>
        <p:xfrm>
          <a:off x="478714" y="1167074"/>
          <a:ext cx="5137082" cy="30437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3120">
                  <a:extLst>
                    <a:ext uri="{9D8B030D-6E8A-4147-A177-3AD203B41FA5}">
                      <a16:colId xmlns:a16="http://schemas.microsoft.com/office/drawing/2014/main" val="3552282409"/>
                    </a:ext>
                  </a:extLst>
                </a:gridCol>
                <a:gridCol w="776377">
                  <a:extLst>
                    <a:ext uri="{9D8B030D-6E8A-4147-A177-3AD203B41FA5}">
                      <a16:colId xmlns:a16="http://schemas.microsoft.com/office/drawing/2014/main" val="3987254335"/>
                    </a:ext>
                  </a:extLst>
                </a:gridCol>
                <a:gridCol w="517585">
                  <a:extLst>
                    <a:ext uri="{9D8B030D-6E8A-4147-A177-3AD203B41FA5}">
                      <a16:colId xmlns:a16="http://schemas.microsoft.com/office/drawing/2014/main" val="3715331757"/>
                    </a:ext>
                  </a:extLst>
                </a:gridCol>
              </a:tblGrid>
              <a:tr h="7899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ES ressenti (*)  </a:t>
                      </a:r>
                      <a:br>
                        <a:rPr lang="fr-FR" sz="1800" kern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800" kern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Efficacité perçue de l’auto-gestion 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000" kern="0" dirty="0">
                          <a:effectLst/>
                        </a:rPr>
                        <a:t>4 MOIS</a:t>
                      </a:r>
                    </a:p>
                  </a:txBody>
                  <a:tcPr marL="58713" marR="58713" marT="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884070783"/>
                  </a:ext>
                </a:extLst>
              </a:tr>
              <a:tr h="258789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endParaRPr lang="fr-FR" sz="18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ESR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EFP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1540125916"/>
                  </a:ext>
                </a:extLst>
              </a:tr>
              <a:tr h="358363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solidFill>
                            <a:schemeClr val="tx1"/>
                          </a:solidFill>
                          <a:effectLst/>
                        </a:rPr>
                        <a:t>Bouffées de chaleur</a:t>
                      </a:r>
                      <a:endParaRPr lang="fr-FR" sz="16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51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56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50584947"/>
                  </a:ext>
                </a:extLst>
              </a:tr>
              <a:tr h="523970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solidFill>
                            <a:schemeClr val="tx1"/>
                          </a:solidFill>
                          <a:effectLst/>
                        </a:rPr>
                        <a:t>Douleurs articulaires et musculaires</a:t>
                      </a:r>
                      <a:endParaRPr lang="fr-FR" sz="16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51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53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99321603"/>
                  </a:ext>
                </a:extLst>
              </a:tr>
              <a:tr h="365312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b="1" kern="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Sécheresse vaginale</a:t>
                      </a:r>
                      <a:endParaRPr lang="fr-FR" sz="1600" b="1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57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1369155797"/>
                  </a:ext>
                </a:extLst>
              </a:tr>
              <a:tr h="283033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solidFill>
                            <a:schemeClr val="tx1"/>
                          </a:solidFill>
                          <a:effectLst/>
                        </a:rPr>
                        <a:t>Prise de poids (&lt; 5 kg)</a:t>
                      </a:r>
                      <a:endParaRPr lang="fr-FR" sz="16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29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31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444919483"/>
                  </a:ext>
                </a:extLst>
              </a:tr>
              <a:tr h="44371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600" kern="0" dirty="0">
                          <a:solidFill>
                            <a:schemeClr val="tx1"/>
                          </a:solidFill>
                          <a:effectLst/>
                        </a:rPr>
                        <a:t>Fatigue</a:t>
                      </a:r>
                      <a:endParaRPr lang="fr-FR" sz="16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63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51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789671398"/>
                  </a:ext>
                </a:extLst>
              </a:tr>
            </a:tbl>
          </a:graphicData>
        </a:graphic>
      </p:graphicFrame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9DCCD6BC-0240-78DA-9353-76C66D5C6A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589011"/>
              </p:ext>
            </p:extLst>
          </p:nvPr>
        </p:nvGraphicFramePr>
        <p:xfrm>
          <a:off x="5779697" y="1180830"/>
          <a:ext cx="1244897" cy="30299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3806">
                  <a:extLst>
                    <a:ext uri="{9D8B030D-6E8A-4147-A177-3AD203B41FA5}">
                      <a16:colId xmlns:a16="http://schemas.microsoft.com/office/drawing/2014/main" val="3899505293"/>
                    </a:ext>
                  </a:extLst>
                </a:gridCol>
                <a:gridCol w="511091">
                  <a:extLst>
                    <a:ext uri="{9D8B030D-6E8A-4147-A177-3AD203B41FA5}">
                      <a16:colId xmlns:a16="http://schemas.microsoft.com/office/drawing/2014/main" val="4076122678"/>
                    </a:ext>
                  </a:extLst>
                </a:gridCol>
              </a:tblGrid>
              <a:tr h="747819"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kern="0" dirty="0">
                          <a:effectLst/>
                        </a:rPr>
                        <a:t>18 MOIS</a:t>
                      </a:r>
                      <a:endParaRPr lang="fr-FR" sz="1800" kern="100" dirty="0"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8713" marR="58713" marT="0" marB="0" anchor="ctr"/>
                </a:tc>
                <a:extLst>
                  <a:ext uri="{0D108BD9-81ED-4DB2-BD59-A6C34878D82A}">
                    <a16:rowId xmlns:a16="http://schemas.microsoft.com/office/drawing/2014/main" val="3950930605"/>
                  </a:ext>
                </a:extLst>
              </a:tr>
              <a:tr h="301539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0" kern="0" dirty="0">
                          <a:solidFill>
                            <a:schemeClr val="tx1"/>
                          </a:solidFill>
                          <a:effectLst/>
                        </a:rPr>
                        <a:t>ESR</a:t>
                      </a:r>
                      <a:endParaRPr lang="fr-FR" sz="18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EFP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286531"/>
                  </a:ext>
                </a:extLst>
              </a:tr>
              <a:tr h="36944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0" kern="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fr-FR" sz="18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58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314326"/>
                  </a:ext>
                </a:extLst>
              </a:tr>
              <a:tr h="45918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0" kern="0" dirty="0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fr-FR" sz="18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53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37282"/>
                  </a:ext>
                </a:extLst>
              </a:tr>
              <a:tr h="38534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0" kern="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43</a:t>
                      </a:r>
                      <a:endParaRPr lang="fr-FR" sz="18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</a:rPr>
                        <a:t>36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137003"/>
                  </a:ext>
                </a:extLst>
              </a:tr>
              <a:tr h="29855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0" kern="0" dirty="0">
                          <a:solidFill>
                            <a:schemeClr val="tx1"/>
                          </a:solidFill>
                          <a:effectLst/>
                        </a:rPr>
                        <a:t>47</a:t>
                      </a:r>
                      <a:endParaRPr lang="fr-FR" sz="18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294653"/>
                  </a:ext>
                </a:extLst>
              </a:tr>
              <a:tr h="46805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0" kern="0" dirty="0">
                          <a:solidFill>
                            <a:schemeClr val="tx1"/>
                          </a:solidFill>
                          <a:effectLst/>
                        </a:rPr>
                        <a:t>74</a:t>
                      </a:r>
                      <a:endParaRPr lang="fr-FR" sz="1800" b="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800" b="1" kern="0" dirty="0">
                          <a:solidFill>
                            <a:srgbClr val="C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fr-FR" sz="1800" b="1" kern="1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713" marR="58713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568977"/>
                  </a:ext>
                </a:extLst>
              </a:tr>
            </a:tbl>
          </a:graphicData>
        </a:graphic>
      </p:graphicFrame>
      <p:sp>
        <p:nvSpPr>
          <p:cNvPr id="3" name="Espace réservé du contenu 1">
            <a:extLst>
              <a:ext uri="{FF2B5EF4-FFF2-40B4-BE49-F238E27FC236}">
                <a16:creationId xmlns:a16="http://schemas.microsoft.com/office/drawing/2014/main" id="{FAA67BF4-D342-382E-8753-D0C6C825E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1743" y="1358503"/>
            <a:ext cx="4222856" cy="255061"/>
          </a:xfrm>
        </p:spPr>
        <p:txBody>
          <a:bodyPr>
            <a:noAutofit/>
          </a:bodyPr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Solutions</a:t>
            </a:r>
            <a:r>
              <a:rPr kumimoji="0" lang="fr-FR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adoptées variables selon </a:t>
            </a:r>
            <a:br>
              <a:rPr kumimoji="0" lang="fr-FR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 ressentis et situations individuelles  </a:t>
            </a:r>
          </a:p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E00"/>
              </a:buClr>
              <a:buSzTx/>
              <a:buNone/>
              <a:tabLst/>
              <a:defRPr/>
            </a:pPr>
            <a:r>
              <a:rPr kumimoji="0" lang="fr-FR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=&gt;</a:t>
            </a:r>
            <a:r>
              <a:rPr lang="fr-FR" sz="1800" dirty="0">
                <a:solidFill>
                  <a:prstClr val="black"/>
                </a:solidFill>
              </a:rPr>
              <a:t> </a:t>
            </a:r>
            <a:r>
              <a:rPr lang="fr-FR" sz="1800" b="1" dirty="0">
                <a:solidFill>
                  <a:prstClr val="black"/>
                </a:solidFill>
              </a:rPr>
              <a:t>rappels éducatifs adaptés </a:t>
            </a:r>
            <a:br>
              <a:rPr lang="fr-FR" sz="1800" b="1" dirty="0">
                <a:solidFill>
                  <a:prstClr val="black"/>
                </a:solidFill>
              </a:rPr>
            </a:br>
            <a:r>
              <a:rPr lang="fr-FR" sz="1800" dirty="0">
                <a:solidFill>
                  <a:prstClr val="black"/>
                </a:solidFill>
              </a:rPr>
              <a:t>(+ </a:t>
            </a:r>
            <a:r>
              <a:rPr lang="fr-FR" sz="1800" b="1" dirty="0">
                <a:solidFill>
                  <a:prstClr val="black"/>
                </a:solidFill>
              </a:rPr>
              <a:t>prise de contact </a:t>
            </a:r>
            <a:r>
              <a:rPr lang="fr-FR" sz="1800" dirty="0">
                <a:solidFill>
                  <a:prstClr val="black"/>
                </a:solidFill>
              </a:rPr>
              <a:t>si besoin)</a:t>
            </a:r>
            <a:endParaRPr lang="fr-FR" sz="2000" u="sng" dirty="0">
              <a:solidFill>
                <a:schemeClr val="tx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D3C02AD-CADB-9028-AADA-27A2D8B30830}"/>
              </a:ext>
            </a:extLst>
          </p:cNvPr>
          <p:cNvSpPr txBox="1"/>
          <p:nvPr/>
        </p:nvSpPr>
        <p:spPr>
          <a:xfrm>
            <a:off x="-103981" y="533722"/>
            <a:ext cx="101474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2400" b="1" dirty="0">
                <a:solidFill>
                  <a:srgbClr val="C00000"/>
                </a:solidFill>
              </a:rPr>
              <a:t>Auto-gestion des effets secondaires</a:t>
            </a:r>
            <a:endParaRPr lang="fr-FR" sz="2400" dirty="0">
              <a:solidFill>
                <a:srgbClr val="C0000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43E32A0-0BFF-98AF-C453-7E51C87B8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837" y="3257550"/>
            <a:ext cx="4774498" cy="224194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C4FC162-FBEB-44BD-59DC-80BCA390F338}"/>
              </a:ext>
            </a:extLst>
          </p:cNvPr>
          <p:cNvSpPr txBox="1"/>
          <p:nvPr/>
        </p:nvSpPr>
        <p:spPr>
          <a:xfrm>
            <a:off x="7277366" y="2878706"/>
            <a:ext cx="45451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fr-FR" sz="14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Exemple :  </a:t>
            </a:r>
            <a:r>
              <a:rPr lang="fr-FR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fr-FR" sz="140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ouleurs</a:t>
            </a:r>
            <a:r>
              <a:rPr kumimoji="0" lang="fr-FR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articulaires et musculaires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78404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59E6BCF-1788-81D9-A485-3DE103B60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DISCUSSION / CONCLUSION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8FCBF36-B0FE-338F-E627-AC6D4215A4E5}"/>
              </a:ext>
            </a:extLst>
          </p:cNvPr>
          <p:cNvSpPr txBox="1"/>
          <p:nvPr/>
        </p:nvSpPr>
        <p:spPr>
          <a:xfrm>
            <a:off x="1024243" y="1262725"/>
            <a:ext cx="10769273" cy="5056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Atelier collectif « Hormonothérapie » fin du parcours hospitalier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Digitalisation</a:t>
            </a:r>
          </a:p>
          <a:p>
            <a:pPr marL="990575" lvl="1" indent="-38099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Maintien du lien /phase ambulatoire</a:t>
            </a:r>
          </a:p>
          <a:p>
            <a:pPr marL="990575" lvl="1" indent="-38099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Rappels physio-pathologie</a:t>
            </a:r>
          </a:p>
          <a:p>
            <a:pPr marL="990575" lvl="1" indent="-38099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Rappels gestions des effets secondaires Ho</a:t>
            </a:r>
          </a:p>
          <a:p>
            <a:pPr marL="990575" lvl="1" indent="-38099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Détection d’effets secondaires </a:t>
            </a:r>
          </a:p>
          <a:p>
            <a:pPr marL="990575" lvl="1" indent="-38099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Orientation pour switch</a:t>
            </a:r>
          </a:p>
          <a:p>
            <a:pPr marL="990575" lvl="1" indent="-38099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fr-FR" sz="2133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90575" lvl="1" indent="-38099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fr-FR" sz="2133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Indication Hormonothérapie augmentent: adjuvant, + ICDK 4/6, 2</a:t>
            </a:r>
            <a:r>
              <a:rPr lang="fr-FR" sz="2133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 M+….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Femmes de + en plus jeunes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adhérence  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risque de rechute ou de progression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Favoriser l’adhérence : intervention multimodale dont ETP </a:t>
            </a:r>
            <a:endParaRPr lang="fr-FR" sz="2133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Perspective : créer 1 e-atelier d’ET collectif à 9 mois</a:t>
            </a:r>
          </a:p>
          <a:p>
            <a:pPr marL="990575" lvl="1" indent="-38099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fr-FR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71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8FA07240F294CBC17A04605CBD404" ma:contentTypeVersion="14" ma:contentTypeDescription="Crée un document." ma:contentTypeScope="" ma:versionID="fea47593b607f3db04722842d4d77011">
  <xsd:schema xmlns:xsd="http://www.w3.org/2001/XMLSchema" xmlns:xs="http://www.w3.org/2001/XMLSchema" xmlns:p="http://schemas.microsoft.com/office/2006/metadata/properties" xmlns:ns2="06e2f7bb-c9b2-4e0e-a86d-0f19da7e4936" xmlns:ns3="9b373ee6-7c28-4043-ad0b-3e3378acf4cf" targetNamespace="http://schemas.microsoft.com/office/2006/metadata/properties" ma:root="true" ma:fieldsID="3767811572e0e2ce69cf972a2031a5ca" ns2:_="" ns3:_="">
    <xsd:import namespace="06e2f7bb-c9b2-4e0e-a86d-0f19da7e4936"/>
    <xsd:import namespace="9b373ee6-7c28-4043-ad0b-3e3378acf4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CR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e2f7bb-c9b2-4e0e-a86d-0f19da7e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0" nillable="true" ma:displayName="Taxonomy Catch All Column" ma:hidden="true" ma:list="{0b2f8796-86f1-410a-a0f8-a44cff0d1550}" ma:internalName="TaxCatchAll" ma:showField="CatchAllData" ma:web="06e2f7bb-c9b2-4e0e-a86d-0f19da7e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73ee6-7c28-4043-ad0b-3e3378acf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d8b40812-e03f-4107-9333-f49d2ff583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b373ee6-7c28-4043-ad0b-3e3378acf4cf">
      <Terms xmlns="http://schemas.microsoft.com/office/infopath/2007/PartnerControls"/>
    </lcf76f155ced4ddcb4097134ff3c332f>
    <TaxCatchAll xmlns="06e2f7bb-c9b2-4e0e-a86d-0f19da7e4936" xsi:nil="true"/>
    <_dlc_DocId xmlns="06e2f7bb-c9b2-4e0e-a86d-0f19da7e4936">YFD3JESRWWD5-620435128-867027</_dlc_DocId>
    <_dlc_DocIdUrl xmlns="06e2f7bb-c9b2-4e0e-a86d-0f19da7e4936">
      <Url>https://idpegasesas.sharepoint.com/sites/ComnCoEvents/_layouts/15/DocIdRedir.aspx?ID=YFD3JESRWWD5-620435128-867027</Url>
      <Description>YFD3JESRWWD5-620435128-867027</Description>
    </_dlc_DocIdUrl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D6F9018-C8AA-46E8-82C2-F319C03C62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67B07E-62BA-434A-963A-B5216A61E10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AA1CC93-2C99-43E1-9C1C-488A83BECA04}"/>
</file>

<file path=customXml/itemProps4.xml><?xml version="1.0" encoding="utf-8"?>
<ds:datastoreItem xmlns:ds="http://schemas.openxmlformats.org/officeDocument/2006/customXml" ds:itemID="{909F08A4-3721-449A-86AC-1F2CDDD29756}">
  <ds:schemaRefs>
    <ds:schemaRef ds:uri="http://schemas.microsoft.com/office/2006/metadata/properties"/>
    <ds:schemaRef ds:uri="http://schemas.microsoft.com/office/infopath/2007/PartnerControls"/>
    <ds:schemaRef ds:uri="06e2f7bb-c9b2-4e0e-a86d-0f19da7e4936"/>
    <ds:schemaRef ds:uri="9b373ee6-7c28-4043-ad0b-3e3378acf4cf"/>
  </ds:schemaRefs>
</ds:datastoreItem>
</file>

<file path=customXml/itemProps5.xml><?xml version="1.0" encoding="utf-8"?>
<ds:datastoreItem xmlns:ds="http://schemas.openxmlformats.org/officeDocument/2006/customXml" ds:itemID="{DF7E64D3-57A9-4E31-B340-68669E99C582}"/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1009</Words>
  <Application>Microsoft Macintosh PowerPoint</Application>
  <PresentationFormat>Grand écran</PresentationFormat>
  <Paragraphs>180</Paragraphs>
  <Slides>10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Aptos</vt:lpstr>
      <vt:lpstr>Arial</vt:lpstr>
      <vt:lpstr>Calibri</vt:lpstr>
      <vt:lpstr>Courier New</vt:lpstr>
      <vt:lpstr>Montserrat Light</vt:lpstr>
      <vt:lpstr>Times New Roman</vt:lpstr>
      <vt:lpstr>Wingdings</vt:lpstr>
      <vt:lpstr>Thème Office</vt:lpstr>
      <vt:lpstr>Cancer du sein et hormonothérapie adjuvante :  apport d’un atelier d’Education Thérapeutique dédié et de son suivi digitalisé à 4 et 18 mois </vt:lpstr>
      <vt:lpstr>éducation thérapeutique &amp; CANCER DU SEIN </vt:lpstr>
      <vt:lpstr>FOCUS / ATELIER HORMONOTHERAPIE</vt:lpstr>
      <vt:lpstr>(1) SUIVIS DIGITALISES A 4 ET 18 MOIS</vt:lpstr>
      <vt:lpstr>(2) SUIVIS DIGITALISES A 4 ET 18 MOIS</vt:lpstr>
      <vt:lpstr>EVALUATION DU DISPOSITIF</vt:lpstr>
      <vt:lpstr>Présentation PowerPoint</vt:lpstr>
      <vt:lpstr>Présentation PowerPoint</vt:lpstr>
      <vt:lpstr>DISCUSSION / CONCLUSION</vt:lpstr>
      <vt:lpstr>Remerciements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Léa WEBER</dc:creator>
  <cp:lastModifiedBy>Virginie Berger</cp:lastModifiedBy>
  <cp:revision>6</cp:revision>
  <dcterms:created xsi:type="dcterms:W3CDTF">2025-02-19T16:50:23Z</dcterms:created>
  <dcterms:modified xsi:type="dcterms:W3CDTF">2025-10-01T16:02:52Z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0x0101007EB8FA07240F294CBC17A04605CBD404</vt:lpwstr>
  </property>
  <property fmtid="{D5CDD505-2E9C-101B-9397-08002B2CF9AE}" pid="3" name="_dlc_DocIdItemGuid">
    <vt:lpwstr>5b23f1e8-8a0e-45ac-8919-4289b95a2130</vt:lpwstr>
  </property>
  <property fmtid="{D5CDD505-2E9C-101B-9397-08002B2CF9AE}" pid="4" name="MediaServiceImageTags">
    <vt:lpwstr/>
  </property>
</Properties>
</file>